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364" r:id="rId3"/>
    <p:sldId id="256" r:id="rId4"/>
    <p:sldId id="356" r:id="rId5"/>
    <p:sldId id="257" r:id="rId6"/>
    <p:sldId id="353" r:id="rId7"/>
    <p:sldId id="361" r:id="rId8"/>
    <p:sldId id="363" r:id="rId9"/>
    <p:sldId id="362" r:id="rId10"/>
    <p:sldId id="357" r:id="rId11"/>
    <p:sldId id="360" r:id="rId12"/>
    <p:sldId id="359" r:id="rId13"/>
    <p:sldId id="365" r:id="rId14"/>
    <p:sldId id="366" r:id="rId15"/>
    <p:sldId id="367" r:id="rId16"/>
    <p:sldId id="291" r:id="rId17"/>
  </p:sldIdLst>
  <p:sldSz cx="12192000" cy="6858000"/>
  <p:notesSz cx="6887845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29" autoAdjust="0"/>
    <p:restoredTop sz="94660"/>
  </p:normalViewPr>
  <p:slideViewPr>
    <p:cSldViewPr snapToGrid="0">
      <p:cViewPr varScale="1">
        <p:scale>
          <a:sx n="75" d="100"/>
          <a:sy n="75" d="100"/>
        </p:scale>
        <p:origin x="72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Marcador de posición de contenido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35" y="0"/>
            <a:ext cx="12232640" cy="686943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393700" y="631825"/>
            <a:ext cx="10071100" cy="1272540"/>
          </a:xfrm>
        </p:spPr>
        <p:txBody>
          <a:bodyPr>
            <a:normAutofit fontScale="90000"/>
          </a:bodyPr>
          <a:lstStyle/>
          <a:p>
            <a:pPr marL="457200" indent="-457200" algn="l">
              <a:buFont typeface="Wingdings" panose="05000000000000000000" charset="0"/>
              <a:buChar char="§"/>
            </a:pPr>
            <a:r>
              <a:rPr lang="en-US" altLang="es-MX" sz="3110" b="1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Colaboracion de limpieza de cunetas y calles de la parroquia previo a las fiestas de aniversario.</a:t>
            </a:r>
            <a:br>
              <a:rPr lang="es-EC" sz="3110" b="1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endParaRPr lang="es-EC" sz="3110" b="1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24" name="Imagen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9025" y="3394710"/>
            <a:ext cx="2857500" cy="314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1"/>
          <p:cNvSpPr>
            <a:spLocks noGrp="1"/>
          </p:cNvSpPr>
          <p:nvPr/>
        </p:nvSpPr>
        <p:spPr>
          <a:xfrm>
            <a:off x="125730" y="2047875"/>
            <a:ext cx="10079355" cy="10890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 algn="ctr">
              <a:buFont typeface="Wingdings" panose="05000000000000000000" charset="0"/>
              <a:buChar char="§"/>
            </a:pPr>
            <a:r>
              <a:rPr lang="en-US" altLang="es-MX" sz="2800" b="1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Participacion de festividades de la Parroquia y desfile civico.</a:t>
            </a:r>
            <a:endParaRPr lang="es-EC" sz="2800" b="1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28" name="Imagen 11"/>
          <p:cNvPicPr>
            <a:picLocks noChangeAspect="1"/>
          </p:cNvPicPr>
          <p:nvPr/>
        </p:nvPicPr>
        <p:blipFill>
          <a:blip r:embed="rId2"/>
          <a:srcRect l="8679" r="11498"/>
          <a:stretch>
            <a:fillRect/>
          </a:stretch>
        </p:blipFill>
        <p:spPr>
          <a:xfrm>
            <a:off x="4440555" y="3404235"/>
            <a:ext cx="3665855" cy="314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307975" y="535940"/>
            <a:ext cx="9788525" cy="1572260"/>
          </a:xfrm>
        </p:spPr>
        <p:txBody>
          <a:bodyPr>
            <a:normAutofit/>
          </a:bodyPr>
          <a:lstStyle/>
          <a:p>
            <a:pPr marL="571500" indent="-571500" algn="l">
              <a:buFont typeface="Wingdings" panose="05000000000000000000" charset="0"/>
              <a:buChar char="§"/>
            </a:pPr>
            <a:r>
              <a:rPr lang="es-EC" altLang="en-US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En c</a:t>
            </a:r>
            <a:r>
              <a:rPr lang="en-US" altLang="es-MX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oordinacion </a:t>
            </a:r>
            <a:r>
              <a:rPr lang="es-EC" altLang="en-US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con el personal medico del sitio El carmen se realizo una</a:t>
            </a:r>
            <a:r>
              <a:rPr lang="en-US" altLang="es-MX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brigada Odontologica en la escuela del Sitio.</a:t>
            </a:r>
            <a:endParaRPr lang="en-US" altLang="es-MX" sz="2800" b="1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44" name="Imagen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2670" y="3320415"/>
            <a:ext cx="2844800" cy="32435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1"/>
          <p:cNvSpPr>
            <a:spLocks noGrp="1"/>
          </p:cNvSpPr>
          <p:nvPr/>
        </p:nvSpPr>
        <p:spPr>
          <a:xfrm>
            <a:off x="434975" y="2114550"/>
            <a:ext cx="9788525" cy="11995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 algn="l">
              <a:buFont typeface="Wingdings" panose="05000000000000000000" charset="0"/>
              <a:buChar char="§"/>
            </a:pPr>
            <a:r>
              <a:rPr lang="en-US" altLang="es-MX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Colaboracion con el personal medico en huertos del centro de Salud El Carmen.</a:t>
            </a:r>
            <a:endParaRPr lang="en-US" altLang="es-MX" sz="2800" b="1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46" name="Imagen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740" y="3319780"/>
            <a:ext cx="3194050" cy="32346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307975" y="535940"/>
            <a:ext cx="9788525" cy="1572260"/>
          </a:xfrm>
        </p:spPr>
        <p:txBody>
          <a:bodyPr>
            <a:normAutofit/>
          </a:bodyPr>
          <a:lstStyle/>
          <a:p>
            <a:pPr marL="571500" indent="-571500" algn="l">
              <a:buFont typeface="Wingdings" panose="05000000000000000000" charset="0"/>
              <a:buChar char="§"/>
            </a:pPr>
            <a:r>
              <a:rPr lang="en-US" altLang="es-MX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Poda de </a:t>
            </a:r>
            <a:r>
              <a:rPr lang="en-US" altLang="en-US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á</a:t>
            </a:r>
            <a:r>
              <a:rPr lang="en-US" altLang="es-MX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rboles y mantenimiento de c</a:t>
            </a:r>
            <a:r>
              <a:rPr lang="en-US" altLang="en-US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é</a:t>
            </a:r>
            <a:r>
              <a:rPr lang="en-US" altLang="es-MX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sped en coordinaci</a:t>
            </a:r>
            <a:r>
              <a:rPr lang="en-US" altLang="en-US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ó</a:t>
            </a:r>
            <a:r>
              <a:rPr lang="en-US" altLang="es-MX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n con el trabajador del GAD, realizado en el sector El Carmen.</a:t>
            </a:r>
            <a:endParaRPr lang="en-US" altLang="es-MX" sz="2800" b="1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20" name="Imagen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6640" y="2482850"/>
            <a:ext cx="2991485" cy="3977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5045" y="2482850"/>
            <a:ext cx="2999105" cy="3977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307975" y="535940"/>
            <a:ext cx="9788525" cy="1877695"/>
          </a:xfrm>
        </p:spPr>
        <p:txBody>
          <a:bodyPr>
            <a:normAutofit fontScale="90000"/>
          </a:bodyPr>
          <a:lstStyle/>
          <a:p>
            <a:pPr marL="571500" indent="-571500" algn="l">
              <a:buFont typeface="Wingdings" panose="05000000000000000000" charset="0"/>
              <a:buChar char="§"/>
            </a:pPr>
            <a:r>
              <a:rPr lang="en-US" altLang="es-MX" sz="311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Gracias al apoyo de una fundaci</a:t>
            </a:r>
            <a:r>
              <a:rPr lang="en-US" altLang="en-US" sz="311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ó</a:t>
            </a:r>
            <a:r>
              <a:rPr lang="en-US" altLang="es-MX" sz="311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n de ayuda social, se entregaron ayudas t</a:t>
            </a:r>
            <a:r>
              <a:rPr lang="en-US" altLang="en-US" sz="311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é</a:t>
            </a:r>
            <a:r>
              <a:rPr lang="en-US" altLang="es-MX" sz="311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cnicas a personas con capacidades especiales, fortaleciendo la inclusi</a:t>
            </a:r>
            <a:r>
              <a:rPr lang="en-US" altLang="en-US" sz="311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ó</a:t>
            </a:r>
            <a:r>
              <a:rPr lang="en-US" altLang="es-MX" sz="311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n en nuestra comunidad</a:t>
            </a:r>
            <a:r>
              <a:rPr lang="en-US" altLang="es-MX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.</a:t>
            </a:r>
            <a:endParaRPr lang="en-US" altLang="es-MX" sz="2800" b="1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60" name="Imagen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91410" y="2637155"/>
            <a:ext cx="5556250" cy="394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1" name="Imagen 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1515" y="2948305"/>
            <a:ext cx="4947920" cy="3272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Imagen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125" y="2948305"/>
            <a:ext cx="4375150" cy="327279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307975" y="535940"/>
            <a:ext cx="9788525" cy="1877695"/>
          </a:xfrm>
        </p:spPr>
        <p:txBody>
          <a:bodyPr>
            <a:normAutofit/>
          </a:bodyPr>
          <a:lstStyle/>
          <a:p>
            <a:pPr marL="571500" indent="-571500" algn="l">
              <a:buFont typeface="Wingdings" panose="05000000000000000000" charset="0"/>
              <a:buChar char="§"/>
            </a:pPr>
            <a:r>
              <a:rPr lang="en-US" altLang="es-MX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En coordinaci</a:t>
            </a:r>
            <a:r>
              <a:rPr lang="en-US" altLang="en-US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ó</a:t>
            </a:r>
            <a:r>
              <a:rPr lang="en-US" altLang="es-MX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n con el GAD Municipal de Pi</a:t>
            </a:r>
            <a:r>
              <a:rPr lang="en-US" altLang="en-US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ñ</a:t>
            </a:r>
            <a:r>
              <a:rPr lang="en-US" altLang="es-MX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as y el GAD Parroquial, se llev</a:t>
            </a:r>
            <a:r>
              <a:rPr lang="en-US" altLang="en-US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ó </a:t>
            </a:r>
            <a:r>
              <a:rPr lang="en-US" altLang="es-MX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a cabo la celebraci</a:t>
            </a:r>
            <a:r>
              <a:rPr lang="en-US" altLang="en-US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ó</a:t>
            </a:r>
            <a:r>
              <a:rPr lang="en-US" altLang="es-MX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n de la Navidad, compartiendo momentos de alegr</a:t>
            </a:r>
            <a:r>
              <a:rPr lang="en-US" altLang="en-US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í</a:t>
            </a:r>
            <a:r>
              <a:rPr lang="en-US" altLang="es-MX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a y uni</a:t>
            </a:r>
            <a:r>
              <a:rPr lang="en-US" altLang="en-US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ó</a:t>
            </a:r>
            <a:r>
              <a:rPr lang="en-US" altLang="es-MX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n con la comunidad.</a:t>
            </a:r>
            <a:endParaRPr lang="en-US" altLang="es-MX" sz="2800" b="1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1"/>
          <a:stretch>
            <a:fillRect/>
          </a:stretch>
        </p:blipFill>
        <p:spPr>
          <a:xfrm>
            <a:off x="1134110" y="0"/>
            <a:ext cx="726503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43255" y="764540"/>
            <a:ext cx="9253855" cy="5728335"/>
          </a:xfrm>
        </p:spPr>
        <p:txBody>
          <a:bodyPr>
            <a:normAutofit fontScale="90000" lnSpcReduction="20000"/>
          </a:bodyPr>
          <a:lstStyle/>
          <a:p>
            <a:pPr algn="ctr"/>
            <a:r>
              <a:rPr lang="es-EC" sz="40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  <a:ea typeface="Batang" panose="02030600000101010101" pitchFamily="18" charset="-127"/>
              </a:rPr>
              <a:t>INFORME DE RENDICIÓN DE CUENTAS AÑO </a:t>
            </a:r>
            <a:r>
              <a:rPr lang="es-EC" sz="4000" dirty="0" smtClean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  <a:ea typeface="Batang" panose="02030600000101010101" pitchFamily="18" charset="-127"/>
              </a:rPr>
              <a:t>2025</a:t>
            </a:r>
            <a:endParaRPr lang="es-EC" sz="3300" dirty="0">
              <a:solidFill>
                <a:schemeClr val="accent1">
                  <a:lumMod val="50000"/>
                </a:schemeClr>
              </a:solidFill>
              <a:latin typeface="Cooper Black" panose="0208090404030B020404" pitchFamily="18" charset="0"/>
              <a:ea typeface="Batang" panose="02030600000101010101" pitchFamily="18" charset="-127"/>
            </a:endParaRPr>
          </a:p>
          <a:p>
            <a:pPr algn="l"/>
            <a:endParaRPr lang="es-EC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endParaRPr lang="es-EC" dirty="0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endParaRPr lang="es-EC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endParaRPr lang="es-EC" dirty="0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endParaRPr lang="es-EC" dirty="0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endParaRPr lang="es-EC" dirty="0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endParaRPr lang="es-EC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s-EC" dirty="0" smtClean="0">
              <a:solidFill>
                <a:schemeClr val="accent1">
                  <a:lumMod val="50000"/>
                </a:schemeClr>
              </a:solidFill>
              <a:latin typeface="Cooper Black" panose="0208090404030B020404" pitchFamily="18" charset="0"/>
              <a:ea typeface="Batang" panose="02030600000101010101" pitchFamily="18" charset="-127"/>
            </a:endParaRPr>
          </a:p>
          <a:p>
            <a:endParaRPr lang="es-EC" dirty="0" smtClean="0">
              <a:solidFill>
                <a:schemeClr val="accent1">
                  <a:lumMod val="50000"/>
                </a:schemeClr>
              </a:solidFill>
              <a:latin typeface="Cooper Black" panose="0208090404030B020404" pitchFamily="18" charset="0"/>
              <a:ea typeface="Batang" panose="02030600000101010101" pitchFamily="18" charset="-127"/>
            </a:endParaRPr>
          </a:p>
          <a:p>
            <a:endParaRPr lang="es-EC" dirty="0" smtClean="0">
              <a:solidFill>
                <a:schemeClr val="accent1">
                  <a:lumMod val="50000"/>
                </a:schemeClr>
              </a:solidFill>
              <a:latin typeface="Cooper Black" panose="0208090404030B020404" pitchFamily="18" charset="0"/>
              <a:ea typeface="Batang" panose="02030600000101010101" pitchFamily="18" charset="-127"/>
            </a:endParaRPr>
          </a:p>
          <a:p>
            <a:endParaRPr lang="es-EC" dirty="0" smtClean="0">
              <a:solidFill>
                <a:schemeClr val="accent1">
                  <a:lumMod val="50000"/>
                </a:schemeClr>
              </a:solidFill>
              <a:latin typeface="Cooper Black" panose="0208090404030B020404" pitchFamily="18" charset="0"/>
              <a:ea typeface="Batang" panose="02030600000101010101" pitchFamily="18" charset="-127"/>
            </a:endParaRPr>
          </a:p>
          <a:p>
            <a:endParaRPr lang="es-EC" dirty="0" smtClean="0">
              <a:solidFill>
                <a:schemeClr val="accent1">
                  <a:lumMod val="50000"/>
                </a:schemeClr>
              </a:solidFill>
              <a:latin typeface="Cooper Black" panose="0208090404030B020404" pitchFamily="18" charset="0"/>
              <a:ea typeface="Batang" panose="02030600000101010101" pitchFamily="18" charset="-127"/>
            </a:endParaRPr>
          </a:p>
          <a:p>
            <a:pPr algn="ctr"/>
            <a:r>
              <a:rPr lang="es-EC" dirty="0" smtClean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  <a:ea typeface="Batang" panose="02030600000101010101" pitchFamily="18" charset="-127"/>
              </a:rPr>
              <a:t>SR. JAYRO ALEXANDER </a:t>
            </a:r>
            <a:r>
              <a:rPr lang="es-EC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  <a:ea typeface="Batang" panose="02030600000101010101" pitchFamily="18" charset="-127"/>
              </a:rPr>
              <a:t>MENDOZA CABRERA</a:t>
            </a:r>
            <a:endParaRPr lang="es-EC" dirty="0">
              <a:solidFill>
                <a:schemeClr val="accent1">
                  <a:lumMod val="50000"/>
                </a:schemeClr>
              </a:solidFill>
              <a:latin typeface="Cooper Black" panose="0208090404030B020404" pitchFamily="18" charset="0"/>
              <a:ea typeface="Batang" panose="02030600000101010101" pitchFamily="18" charset="-127"/>
            </a:endParaRPr>
          </a:p>
          <a:p>
            <a:pPr algn="ctr"/>
            <a:r>
              <a:rPr lang="es-EC" dirty="0" smtClean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  <a:ea typeface="Batang" panose="02030600000101010101" pitchFamily="18" charset="-127"/>
              </a:rPr>
              <a:t>VOCAL </a:t>
            </a:r>
            <a:r>
              <a:rPr lang="es-EC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  <a:ea typeface="Batang" panose="02030600000101010101" pitchFamily="18" charset="-127"/>
              </a:rPr>
              <a:t>PRINCIPAL</a:t>
            </a:r>
            <a:endParaRPr lang="es-EC" dirty="0">
              <a:solidFill>
                <a:schemeClr val="accent1">
                  <a:lumMod val="50000"/>
                </a:schemeClr>
              </a:solidFill>
              <a:latin typeface="Cooper Black" panose="0208090404030B020404" pitchFamily="18" charset="0"/>
              <a:ea typeface="Batang" panose="02030600000101010101" pitchFamily="18" charset="-127"/>
            </a:endParaRPr>
          </a:p>
          <a:p>
            <a:pPr algn="l"/>
            <a:endParaRPr lang="es-EC" dirty="0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endParaRPr lang="es-EC" dirty="0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endParaRPr lang="es-EC" dirty="0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endParaRPr lang="es-EC" dirty="0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endParaRPr lang="es-EC" dirty="0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endParaRPr lang="es-EC" dirty="0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endParaRPr lang="es-EC" sz="4500" dirty="0" smtClean="0">
              <a:solidFill>
                <a:schemeClr val="accent1">
                  <a:lumMod val="50000"/>
                </a:schemeClr>
              </a:solidFill>
              <a:latin typeface="Cooper Black" panose="0208090404030B020404" pitchFamily="18" charset="0"/>
              <a:ea typeface="Batang" panose="02030600000101010101" pitchFamily="18" charset="-127"/>
            </a:endParaRPr>
          </a:p>
          <a:p>
            <a:pPr algn="l"/>
            <a:endParaRPr lang="es-EC" sz="4500" dirty="0" smtClean="0">
              <a:solidFill>
                <a:schemeClr val="accent1">
                  <a:lumMod val="50000"/>
                </a:schemeClr>
              </a:solidFill>
              <a:latin typeface="Cooper Black" panose="0208090404030B020404" pitchFamily="18" charset="0"/>
              <a:ea typeface="Batang" panose="02030600000101010101" pitchFamily="18" charset="-127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1"/>
          <a:srcRect t="13798"/>
          <a:stretch>
            <a:fillRect/>
          </a:stretch>
        </p:blipFill>
        <p:spPr>
          <a:xfrm>
            <a:off x="4054475" y="2301875"/>
            <a:ext cx="2430780" cy="3143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58165" y="89535"/>
            <a:ext cx="9500235" cy="6877050"/>
          </a:xfrm>
        </p:spPr>
        <p:txBody>
          <a:bodyPr>
            <a:noAutofit/>
          </a:bodyPr>
          <a:lstStyle/>
          <a:p>
            <a:pPr algn="ctr"/>
            <a:r>
              <a:rPr lang="es-EC" sz="2400" dirty="0">
                <a:solidFill>
                  <a:schemeClr val="tx1"/>
                </a:solidFill>
                <a:latin typeface="Book Antiqua" panose="02040602050305030304" charset="0"/>
                <a:ea typeface="Batang" panose="02030600000101010101" pitchFamily="18" charset="-127"/>
                <a:cs typeface="Book Antiqua" panose="02040602050305030304" charset="0"/>
              </a:rPr>
              <a:t>Dando cumplimiento a mi obligación como VOCAL del GAD Parroquial, pongo a vuestra disposición el Informe de gestiones correspondientes del 06 DE ENERO AL 31 DE DICIEMBRE DEL 2025. </a:t>
            </a:r>
            <a:br>
              <a:rPr lang="es-EC" sz="2400" dirty="0">
                <a:solidFill>
                  <a:schemeClr val="tx1"/>
                </a:solidFill>
                <a:latin typeface="Book Antiqua" panose="02040602050305030304" charset="0"/>
                <a:ea typeface="Batang" panose="02030600000101010101" pitchFamily="18" charset="-127"/>
                <a:cs typeface="Book Antiqua" panose="02040602050305030304" charset="0"/>
              </a:rPr>
            </a:br>
            <a:r>
              <a:rPr lang="es-EC" sz="2400" dirty="0">
                <a:solidFill>
                  <a:schemeClr val="tx1"/>
                </a:solidFill>
                <a:latin typeface="Book Antiqua" panose="02040602050305030304" charset="0"/>
                <a:ea typeface="Batang" panose="02030600000101010101" pitchFamily="18" charset="-127"/>
                <a:cs typeface="Book Antiqua" panose="02040602050305030304" charset="0"/>
              </a:rPr>
              <a:t>Según: El Art. 11.- Obligados a rendir cuentas.- Tienen la obligación de rendir cuentas las autoridades del Estado electas o de libre remoción, representantes legales de empresas públicas o personas jurídicas del sector privado que manejen fondos públicos o desarrollen actividades de interés público, sin perjuicio de la responsabilidad que tienen las y los servidores públicos sobre sus actos u omisiones. En caso de incumplimiento por parte de las instituciones y entidades del sector público, el Consejo de Participación Ciudadana y Control Social remitirá la queja a la Contraloría General del Estado para que inicie el proceso de investigación sobre la gestión de las autoridades obligadas, sin perjuicio de las sanciones previstas en la Ley Orgánica de Transparencia y Acceso a la Información Pública por la negación de información</a:t>
            </a:r>
            <a:r>
              <a:rPr lang="es-EC" sz="2400" dirty="0" smtClean="0">
                <a:solidFill>
                  <a:schemeClr val="tx1"/>
                </a:solidFill>
                <a:latin typeface="Book Antiqua" panose="02040602050305030304" charset="0"/>
                <a:ea typeface="Batang" panose="02030600000101010101" pitchFamily="18" charset="-127"/>
                <a:cs typeface="Book Antiqua" panose="02040602050305030304" charset="0"/>
              </a:rPr>
              <a:t>.</a:t>
            </a:r>
            <a:endParaRPr lang="es-EC" sz="2400" dirty="0" smtClean="0">
              <a:solidFill>
                <a:schemeClr val="tx1"/>
              </a:solidFill>
              <a:latin typeface="Book Antiqua" panose="02040602050305030304" charset="0"/>
              <a:ea typeface="Batang" panose="02030600000101010101" pitchFamily="18" charset="-127"/>
              <a:cs typeface="Book Antiqua" panose="0204060205030503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7195" y="870585"/>
            <a:ext cx="10687685" cy="5603240"/>
          </a:xfrm>
        </p:spPr>
        <p:txBody>
          <a:bodyPr>
            <a:noAutofit/>
          </a:bodyPr>
          <a:lstStyle/>
          <a:p>
            <a:pPr algn="ctr"/>
            <a:r>
              <a:rPr lang="es-EC" sz="6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  <a:ea typeface="Batang" panose="02030600000101010101" pitchFamily="18" charset="-127"/>
              </a:rPr>
              <a:t>TRABAJOS Y GESTIONES </a:t>
            </a:r>
            <a:r>
              <a:rPr lang="es-EC" sz="6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  <a:ea typeface="Batang" panose="02030600000101010101" pitchFamily="18" charset="-127"/>
              </a:rPr>
              <a:t>REALIZADAS</a:t>
            </a:r>
            <a:br>
              <a:rPr lang="es-EC" sz="6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  <a:ea typeface="Batang" panose="02030600000101010101" pitchFamily="18" charset="-127"/>
              </a:rPr>
            </a:br>
            <a:br>
              <a:rPr lang="es-EC" sz="6000" b="1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  <a:ea typeface="Batang" panose="02030600000101010101" pitchFamily="18" charset="-127"/>
              </a:rPr>
            </a:br>
            <a:r>
              <a:rPr lang="es-EC" sz="60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  <a:ea typeface="Batang" panose="02030600000101010101" pitchFamily="18" charset="-127"/>
                <a:cs typeface="Book Antiqua" panose="02040602050305030304" charset="0"/>
              </a:rPr>
              <a:t>COMISIÓN </a:t>
            </a:r>
            <a:br>
              <a:rPr lang="es-EC" sz="60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  <a:ea typeface="Batang" panose="02030600000101010101" pitchFamily="18" charset="-127"/>
                <a:cs typeface="Book Antiqua" panose="02040602050305030304" charset="0"/>
              </a:rPr>
            </a:br>
            <a:r>
              <a:rPr lang="es-EC" sz="60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  <a:ea typeface="Batang" panose="02030600000101010101" pitchFamily="18" charset="-127"/>
                <a:cs typeface="Book Antiqua" panose="02040602050305030304" charset="0"/>
              </a:rPr>
              <a:t>SALUD Y MEDIO AMBIENTE</a:t>
            </a:r>
            <a:br>
              <a:rPr lang="es-EC" sz="6000" b="1" dirty="0" smtClean="0">
                <a:solidFill>
                  <a:srgbClr val="00B0F0"/>
                </a:solidFill>
                <a:latin typeface="Cooper Black" panose="0208090404030B020404" pitchFamily="18" charset="0"/>
                <a:ea typeface="Batang" panose="02030600000101010101" pitchFamily="18" charset="-127"/>
              </a:rPr>
            </a:br>
            <a:br>
              <a:rPr lang="es-EC" sz="6000" b="1" dirty="0">
                <a:solidFill>
                  <a:schemeClr val="tx1"/>
                </a:solidFill>
                <a:latin typeface="Cooper Black" panose="0208090404030B020404" pitchFamily="18" charset="0"/>
                <a:ea typeface="Batang" panose="02030600000101010101" pitchFamily="18" charset="-127"/>
              </a:rPr>
            </a:br>
            <a:r>
              <a:rPr lang="es-EC" sz="6000" b="1" dirty="0" smtClean="0">
                <a:solidFill>
                  <a:schemeClr val="tx1"/>
                </a:solidFill>
                <a:latin typeface="Cooper Black" panose="0208090404030B020404" pitchFamily="18" charset="0"/>
                <a:ea typeface="Batang" panose="02030600000101010101" pitchFamily="18" charset="-127"/>
              </a:rPr>
              <a:t> </a:t>
            </a:r>
            <a:endParaRPr lang="es-EC" sz="6000" b="1" dirty="0">
              <a:solidFill>
                <a:schemeClr val="tx1"/>
              </a:solidFill>
              <a:latin typeface="Cooper Black" panose="0208090404030B020404" pitchFamily="18" charset="0"/>
              <a:ea typeface="Batang" panose="02030600000101010101" pitchFamily="18" charset="-127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375920" y="382905"/>
            <a:ext cx="10013950" cy="6464300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charset="0"/>
              <a:buChar char="§"/>
            </a:pPr>
            <a:r>
              <a:rPr lang="en-US" altLang="es-MX" sz="2800" b="1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En coordinaci</a:t>
            </a:r>
            <a:r>
              <a:rPr lang="en-US" altLang="en-US" sz="2800" b="1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ó</a:t>
            </a:r>
            <a:r>
              <a:rPr lang="en-US" altLang="es-MX" sz="2800" b="1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n con la compa</a:t>
            </a:r>
            <a:r>
              <a:rPr lang="en-US" altLang="en-US" sz="2800" b="1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ñ</a:t>
            </a:r>
            <a:r>
              <a:rPr lang="en-US" altLang="es-MX" sz="2800" b="1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era del GAD Parroquial, se realiz</a:t>
            </a:r>
            <a:r>
              <a:rPr lang="en-US" altLang="en-US" sz="2800" b="1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ó </a:t>
            </a:r>
            <a:r>
              <a:rPr lang="en-US" altLang="es-MX" sz="2800" b="1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la entrega de leche en f</a:t>
            </a:r>
            <a:r>
              <a:rPr lang="en-US" altLang="en-US" sz="2800" b="1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ó</a:t>
            </a:r>
            <a:r>
              <a:rPr lang="en-US" altLang="es-MX" sz="2800" b="1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rmula donada por una fundaci</a:t>
            </a:r>
            <a:r>
              <a:rPr lang="en-US" altLang="en-US" sz="2800" b="1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ó</a:t>
            </a:r>
            <a:r>
              <a:rPr lang="en-US" altLang="es-MX" sz="2800" b="1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n</a:t>
            </a:r>
            <a:r>
              <a:rPr lang="" altLang="en-US" sz="2800" b="1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,</a:t>
            </a:r>
            <a:r>
              <a:rPr lang="en-US" altLang="es-MX" sz="2800" b="1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a las escuelas de la parroquia</a:t>
            </a:r>
            <a:r>
              <a:rPr lang="es-EC" sz="2800" b="1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.</a:t>
            </a:r>
            <a:br>
              <a:rPr lang="es-EC" sz="2800" b="1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endParaRPr lang="es-EC" sz="2800" b="1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86125" y="1967865"/>
            <a:ext cx="4374515" cy="4406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99110" y="542925"/>
            <a:ext cx="10229215" cy="774700"/>
          </a:xfrm>
        </p:spPr>
        <p:txBody>
          <a:bodyPr>
            <a:normAutofit fontScale="90000"/>
          </a:bodyPr>
          <a:lstStyle/>
          <a:p>
            <a:pPr marL="457200" indent="-457200" algn="l">
              <a:buFont typeface="Wingdings" panose="05000000000000000000" charset="0"/>
              <a:buChar char="§"/>
            </a:pPr>
            <a:r>
              <a:rPr lang="" altLang="es-EC" sz="3100" b="1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Limpieza de cunetas de la cabecera parroquial.</a:t>
            </a:r>
            <a:br>
              <a:rPr lang="" altLang="es-EC" sz="3100" b="1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br>
              <a:rPr lang="" altLang="es-EC" sz="3100" b="1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endParaRPr lang="es-EC" b="1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6790" y="2593975"/>
            <a:ext cx="3856990" cy="3702050"/>
          </a:xfrm>
          <a:prstGeom prst="rect">
            <a:avLst/>
          </a:prstGeom>
        </p:spPr>
      </p:pic>
      <p:sp>
        <p:nvSpPr>
          <p:cNvPr id="4" name="Cuadro de texto 3"/>
          <p:cNvSpPr txBox="1"/>
          <p:nvPr/>
        </p:nvSpPr>
        <p:spPr>
          <a:xfrm>
            <a:off x="432435" y="1317625"/>
            <a:ext cx="8525510" cy="10744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457200" indent="-457200">
              <a:buFont typeface="Wingdings" panose="05000000000000000000" charset="0"/>
              <a:buChar char="§"/>
            </a:pPr>
            <a:r>
              <a:rPr lang="en-US" altLang="es-EC" sz="2800" b="1" dirty="0" smtClean="0">
                <a:latin typeface="Batang" panose="02030600000101010101" pitchFamily="18" charset="-127"/>
                <a:ea typeface="Batang" panose="02030600000101010101" pitchFamily="18" charset="-127"/>
                <a:sym typeface="+mn-ea"/>
              </a:rPr>
              <a:t>Fiscalizacion de trabajos en la parroquia, previo al asfaltado.</a:t>
            </a:r>
            <a:br>
              <a:rPr lang="es-EC" sz="2800" b="1" dirty="0" smtClean="0">
                <a:latin typeface="Batang" panose="02030600000101010101" pitchFamily="18" charset="-127"/>
                <a:ea typeface="Batang" panose="02030600000101010101" pitchFamily="18" charset="-127"/>
                <a:sym typeface="+mn-ea"/>
              </a:rPr>
            </a:br>
            <a:endParaRPr lang="es-MX" altLang="en-US" sz="280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800" y="2593340"/>
            <a:ext cx="3716020" cy="37026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34975" y="487680"/>
            <a:ext cx="10302240" cy="6370320"/>
          </a:xfrm>
        </p:spPr>
        <p:txBody>
          <a:bodyPr>
            <a:normAutofit/>
          </a:bodyPr>
          <a:lstStyle/>
          <a:p>
            <a:pPr marL="571500" indent="-571500" algn="l">
              <a:buFont typeface="Wingdings" panose="05000000000000000000" charset="0"/>
              <a:buChar char="§"/>
            </a:pPr>
            <a:r>
              <a:rPr lang="en-US" altLang="es-MX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En la v</a:t>
            </a:r>
            <a:r>
              <a:rPr lang="en-US" altLang="en-US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í</a:t>
            </a:r>
            <a:r>
              <a:rPr lang="en-US" altLang="es-MX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a Piedras – entrada al Carmen, se llev</a:t>
            </a:r>
            <a:r>
              <a:rPr lang="en-US" altLang="en-US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ó </a:t>
            </a:r>
            <a:r>
              <a:rPr lang="en-US" altLang="es-MX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a cabo la fumigaci</a:t>
            </a:r>
            <a:r>
              <a:rPr lang="en-US" altLang="en-US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ó</a:t>
            </a:r>
            <a:r>
              <a:rPr lang="en-US" altLang="es-MX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n y la limpieza con corte de </a:t>
            </a:r>
            <a:r>
              <a:rPr lang="en-US" altLang="en-US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á</a:t>
            </a:r>
            <a:r>
              <a:rPr lang="en-US" altLang="es-MX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rboles que dificultaban el paso, mejorando la seguridad y el acceso para la comunidad</a:t>
            </a:r>
            <a:endParaRPr lang="en-US" altLang="es-MX" sz="2800" b="1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9345" y="2866390"/>
            <a:ext cx="4572000" cy="3429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rcRect b="11591"/>
          <a:stretch>
            <a:fillRect/>
          </a:stretch>
        </p:blipFill>
        <p:spPr>
          <a:xfrm>
            <a:off x="6356350" y="2866390"/>
            <a:ext cx="3086100" cy="3429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241300" y="496570"/>
            <a:ext cx="9969500" cy="730885"/>
          </a:xfrm>
        </p:spPr>
        <p:txBody>
          <a:bodyPr>
            <a:normAutofit fontScale="90000"/>
          </a:bodyPr>
          <a:lstStyle/>
          <a:p>
            <a:pPr marL="571500" indent="-571500" algn="l">
              <a:buFont typeface="Wingdings" panose="05000000000000000000" charset="0"/>
              <a:buChar char="§"/>
            </a:pPr>
            <a:r>
              <a:rPr lang="en-US" altLang="es-MX" sz="311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Colaborando en actividad de preparacion de quimbolitos.</a:t>
            </a:r>
            <a:br>
              <a:rPr lang="en-US" altLang="es-MX" sz="311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br>
              <a:rPr lang="en-US" altLang="es-MX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en-US" altLang="en-US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</a:t>
            </a:r>
            <a:endParaRPr lang="en-US" altLang="es-MX" sz="2800" b="1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8" name="Título 1"/>
          <p:cNvSpPr>
            <a:spLocks noGrp="1"/>
          </p:cNvSpPr>
          <p:nvPr/>
        </p:nvSpPr>
        <p:spPr>
          <a:xfrm>
            <a:off x="262890" y="1579880"/>
            <a:ext cx="9969500" cy="73088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 algn="l">
              <a:buFont typeface="Wingdings" panose="05000000000000000000" charset="0"/>
              <a:buChar char="§"/>
            </a:pPr>
            <a:r>
              <a:rPr lang="es-EC" altLang="en-US" sz="112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Asistencia a una reunion de trabajo con productores de la parroquia.</a:t>
            </a:r>
            <a:br>
              <a:rPr lang="en-US" altLang="es-MX" sz="112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en-US" altLang="en-US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</a:t>
            </a:r>
            <a:endParaRPr lang="en-US" altLang="es-MX" sz="2800" b="1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9" name="Imagen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500" y="2750185"/>
            <a:ext cx="3054985" cy="3843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n 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5" r="32987"/>
          <a:stretch>
            <a:fillRect/>
          </a:stretch>
        </p:blipFill>
        <p:spPr>
          <a:xfrm>
            <a:off x="4911090" y="2750185"/>
            <a:ext cx="2971165" cy="382524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365760" y="602615"/>
            <a:ext cx="9788525" cy="1137920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charset="0"/>
              <a:buChar char="§"/>
            </a:pPr>
            <a:r>
              <a:rPr lang="en-US" altLang="es-MX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Limpieza y corte de maleza del Centro de Salud del sitio El Carmen.</a:t>
            </a:r>
            <a:endParaRPr lang="en-US" altLang="es-MX" sz="2800" b="1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13" name="Imagen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1400" y="3596005"/>
            <a:ext cx="4020185" cy="29508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1"/>
          <p:cNvSpPr>
            <a:spLocks noGrp="1"/>
          </p:cNvSpPr>
          <p:nvPr/>
        </p:nvSpPr>
        <p:spPr>
          <a:xfrm>
            <a:off x="492760" y="1907540"/>
            <a:ext cx="9788525" cy="15214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indent="-457200" algn="l">
              <a:buFont typeface="Wingdings" panose="05000000000000000000" charset="0"/>
              <a:buChar char="§"/>
            </a:pPr>
            <a:r>
              <a:rPr lang="en-US" altLang="es-MX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Mantenimiento de la v</a:t>
            </a:r>
            <a:r>
              <a:rPr lang="en-US" altLang="en-US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í</a:t>
            </a:r>
            <a:r>
              <a:rPr lang="en-US" altLang="es-MX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a Entrada al Carmen, con maquinaria pagada con la colaboraci</a:t>
            </a:r>
            <a:r>
              <a:rPr lang="en-US" altLang="en-US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ó</a:t>
            </a:r>
            <a:r>
              <a:rPr lang="en-US" altLang="es-MX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n de los se</a:t>
            </a:r>
            <a:r>
              <a:rPr lang="en-US" altLang="en-US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ñ</a:t>
            </a:r>
            <a:r>
              <a:rPr lang="en-US" altLang="es-MX" sz="28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ores transportistas.</a:t>
            </a:r>
            <a:endParaRPr lang="en-US" altLang="es-MX" sz="2800" b="1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58" name="Imagen 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8775" y="3596005"/>
            <a:ext cx="2801620" cy="295084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aceta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Face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xtura grung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2749</Words>
  <Application>WPS Presentation</Application>
  <PresentationFormat>Panorámica</PresentationFormat>
  <Paragraphs>58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45" baseType="lpstr">
      <vt:lpstr>Arial</vt:lpstr>
      <vt:lpstr>SimSun</vt:lpstr>
      <vt:lpstr>Wingdings</vt:lpstr>
      <vt:lpstr>Wingdings 3</vt:lpstr>
      <vt:lpstr>Arial</vt:lpstr>
      <vt:lpstr>Cooper Black</vt:lpstr>
      <vt:lpstr>Batang</vt:lpstr>
      <vt:lpstr>Constantia</vt:lpstr>
      <vt:lpstr>Trebuchet MS</vt:lpstr>
      <vt:lpstr>Microsoft YaHei</vt:lpstr>
      <vt:lpstr>Arial Unicode MS</vt:lpstr>
      <vt:lpstr>Calibri</vt:lpstr>
      <vt:lpstr>Arial Narrow</vt:lpstr>
      <vt:lpstr>Bahnschrift</vt:lpstr>
      <vt:lpstr>Bahnschrift Condensed</vt:lpstr>
      <vt:lpstr>Bahnschrift Light</vt:lpstr>
      <vt:lpstr>Berlin Sans FB</vt:lpstr>
      <vt:lpstr>Californian FB</vt:lpstr>
      <vt:lpstr>Calisto MT</vt:lpstr>
      <vt:lpstr>Cambria</vt:lpstr>
      <vt:lpstr>Cambria Math</vt:lpstr>
      <vt:lpstr>Candara</vt:lpstr>
      <vt:lpstr>Candara Light</vt:lpstr>
      <vt:lpstr>Cascadia Code ExtraLight</vt:lpstr>
      <vt:lpstr>Calibri Light</vt:lpstr>
      <vt:lpstr>Book Antiqua</vt:lpstr>
      <vt:lpstr>Bodoni MT Black</vt:lpstr>
      <vt:lpstr>Broadway</vt:lpstr>
      <vt:lpstr>Wingdings</vt:lpstr>
      <vt:lpstr>Faceta</vt:lpstr>
      <vt:lpstr>PowerPoint 演示文稿</vt:lpstr>
      <vt:lpstr>GAD PARROQUIAL RURAL DE PIEDRAS </vt:lpstr>
      <vt:lpstr>PowerPoint 演示文稿</vt:lpstr>
      <vt:lpstr>TRABAJOS Y GESTIONES REALIZADAS  COMISIÓN SALUD Y MEDIO AMBIENTE   </vt:lpstr>
      <vt:lpstr>Brindé apoyo en el proceso de readecuación del Centro de Salud de El Carmen, con el objetivo de mejorar sus condiciones y servicios. </vt:lpstr>
      <vt:lpstr>Se realizó una actividad de venta de quimbolitos para ayudar a solventar los gastos del Puesto de Salud de Piedras. </vt:lpstr>
      <vt:lpstr>En coordinación con el personal médico del Puesto de Salud de Piedras, participamos en una brigada médica desarrollada en la parroquia, con el propósito de brindar atención a la comunidad.</vt:lpstr>
      <vt:lpstr>Colaborando en actividad de preparacion de quimbolitos.  </vt:lpstr>
      <vt:lpstr>Se ejecutaron trabajos de limpieza y readecuación en el Puesto de Salud de Piedras, con el objetivo de mejorar sus condiciones para la atención a la comunidad. </vt:lpstr>
      <vt:lpstr>Con el objetivo de fomentar prácticas sostenibles y saludables, se realizaron trabajos de readecuación y acondicionamiento del terreno en el Puesto de Salud de El Carmen para la creación de un huerto orgánico. </vt:lpstr>
      <vt:lpstr>En coordinacion con el personal medico del sitio El carmen se realizo una brigada Odontologica en la escuela del Sitio.</vt:lpstr>
      <vt:lpstr>En coordinacion con el personal medico del sitio El carmen se realizo una brigada Odontologica en la escuela del Sitio.</vt:lpstr>
      <vt:lpstr>Poda de árboles y mantenimiento de césped en coordinación con el trabajador del GAD, realizado en el sector El Carmen.</vt:lpstr>
      <vt:lpstr>Gracias al apoyo de una fundación de ayuda social, se entregaron ayudas técnicas a personas con capacidades especiales, fortaleciendo la inclusión en nuestra comunidad.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GAD PARROQUIAL PIEDRAS</dc:title>
  <dc:creator>Facilitador</dc:creator>
  <cp:lastModifiedBy>Admin</cp:lastModifiedBy>
  <cp:revision>59</cp:revision>
  <cp:lastPrinted>2021-06-17T18:11:00Z</cp:lastPrinted>
  <dcterms:created xsi:type="dcterms:W3CDTF">2021-06-16T16:38:00Z</dcterms:created>
  <dcterms:modified xsi:type="dcterms:W3CDTF">2026-05-26T18:14:24Z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2058-12.1.0.26372</vt:lpwstr>
  </property>
  <property fmtid="{D5CDD505-2E9C-101B-9397-08002B2CF9AE}" pid="3" name="ICV">
    <vt:lpwstr>32186F9F9D6A41F08FF4EBD2C39970EE_12</vt:lpwstr>
  </property>
</Properties>
</file>