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24"/>
  </p:notesMasterIdLst>
  <p:sldIdLst>
    <p:sldId id="485" r:id="rId2"/>
    <p:sldId id="825" r:id="rId3"/>
    <p:sldId id="336" r:id="rId4"/>
    <p:sldId id="829" r:id="rId5"/>
    <p:sldId id="338" r:id="rId6"/>
    <p:sldId id="339" r:id="rId7"/>
    <p:sldId id="827" r:id="rId8"/>
    <p:sldId id="826" r:id="rId9"/>
    <p:sldId id="828" r:id="rId10"/>
    <p:sldId id="831" r:id="rId11"/>
    <p:sldId id="834" r:id="rId12"/>
    <p:sldId id="836" r:id="rId13"/>
    <p:sldId id="833" r:id="rId14"/>
    <p:sldId id="842" r:id="rId15"/>
    <p:sldId id="840" r:id="rId16"/>
    <p:sldId id="843" r:id="rId17"/>
    <p:sldId id="844" r:id="rId18"/>
    <p:sldId id="845" r:id="rId19"/>
    <p:sldId id="846" r:id="rId20"/>
    <p:sldId id="847" r:id="rId21"/>
    <p:sldId id="848" r:id="rId22"/>
    <p:sldId id="75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55093AD-FBE6-450C-B3CB-53BFAD64D5BD}">
          <p14:sldIdLst>
            <p14:sldId id="485"/>
            <p14:sldId id="825"/>
            <p14:sldId id="336"/>
            <p14:sldId id="829"/>
            <p14:sldId id="338"/>
            <p14:sldId id="339"/>
            <p14:sldId id="827"/>
            <p14:sldId id="826"/>
            <p14:sldId id="828"/>
            <p14:sldId id="831"/>
            <p14:sldId id="834"/>
            <p14:sldId id="836"/>
            <p14:sldId id="833"/>
            <p14:sldId id="842"/>
            <p14:sldId id="840"/>
            <p14:sldId id="843"/>
            <p14:sldId id="844"/>
            <p14:sldId id="845"/>
            <p14:sldId id="846"/>
            <p14:sldId id="847"/>
            <p14:sldId id="848"/>
            <p14:sldId id="7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autoAdjust="0"/>
    <p:restoredTop sz="94184" autoAdjust="0"/>
  </p:normalViewPr>
  <p:slideViewPr>
    <p:cSldViewPr snapToGrid="0">
      <p:cViewPr varScale="1">
        <p:scale>
          <a:sx n="59" d="100"/>
          <a:sy n="59" d="100"/>
        </p:scale>
        <p:origin x="1232" y="52"/>
      </p:cViewPr>
      <p:guideLst/>
    </p:cSldViewPr>
  </p:slideViewPr>
  <p:outlineViewPr>
    <p:cViewPr>
      <p:scale>
        <a:sx n="33" d="100"/>
        <a:sy n="33" d="100"/>
      </p:scale>
      <p:origin x="0" y="-15720"/>
    </p:cViewPr>
  </p:outlineViewPr>
  <p:notesTextViewPr>
    <p:cViewPr>
      <p:scale>
        <a:sx n="1" d="1"/>
        <a:sy n="1" d="1"/>
      </p:scale>
      <p:origin x="0" y="0"/>
    </p:cViewPr>
  </p:notesTextViewPr>
  <p:sorterViewPr>
    <p:cViewPr>
      <p:scale>
        <a:sx n="100" d="100"/>
        <a:sy n="100" d="100"/>
      </p:scale>
      <p:origin x="0" y="-250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FDBFA-CCBE-485D-9F3D-1FAD8122AD69}" type="datetimeFigureOut">
              <a:rPr lang="es-EC" smtClean="0"/>
              <a:t>01/07/2026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E43F4-8B3C-41FF-A3FF-BF8A0446E3AA}" type="slidenum">
              <a:rPr lang="es-EC" smtClean="0"/>
              <a:t>‹Nº›</a:t>
            </a:fld>
            <a:endParaRPr lang="es-EC"/>
          </a:p>
        </p:txBody>
      </p:sp>
    </p:spTree>
    <p:extLst>
      <p:ext uri="{BB962C8B-B14F-4D97-AF65-F5344CB8AC3E}">
        <p14:creationId xmlns:p14="http://schemas.microsoft.com/office/powerpoint/2010/main" val="741261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B990660-4B7D-4C11-96DB-B19FFA8CA93C}" type="slidenum">
              <a:rPr lang="es-ES" noProof="0" smtClean="0"/>
              <a:t>3</a:t>
            </a:fld>
            <a:endParaRPr lang="es-ES" noProof="0" dirty="0"/>
          </a:p>
        </p:txBody>
      </p:sp>
    </p:spTree>
    <p:extLst>
      <p:ext uri="{BB962C8B-B14F-4D97-AF65-F5344CB8AC3E}">
        <p14:creationId xmlns:p14="http://schemas.microsoft.com/office/powerpoint/2010/main" val="271933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B990660-4B7D-4C11-96DB-B19FFA8CA93C}" type="slidenum">
              <a:rPr lang="es-ES" noProof="0" smtClean="0"/>
              <a:t>5</a:t>
            </a:fld>
            <a:endParaRPr lang="es-ES" noProof="0" dirty="0"/>
          </a:p>
        </p:txBody>
      </p:sp>
    </p:spTree>
    <p:extLst>
      <p:ext uri="{BB962C8B-B14F-4D97-AF65-F5344CB8AC3E}">
        <p14:creationId xmlns:p14="http://schemas.microsoft.com/office/powerpoint/2010/main" val="309127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B990660-4B7D-4C11-96DB-B19FFA8CA93C}" type="slidenum">
              <a:rPr lang="es-ES" noProof="0" smtClean="0"/>
              <a:t>6</a:t>
            </a:fld>
            <a:endParaRPr lang="es-ES" noProof="0" dirty="0"/>
          </a:p>
        </p:txBody>
      </p:sp>
    </p:spTree>
    <p:extLst>
      <p:ext uri="{BB962C8B-B14F-4D97-AF65-F5344CB8AC3E}">
        <p14:creationId xmlns:p14="http://schemas.microsoft.com/office/powerpoint/2010/main" val="200614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8826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1977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7981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3883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128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047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762141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3572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rodu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rtlCol="0" anchor="b">
            <a:normAutofit/>
          </a:bodyPr>
          <a:lstStyle>
            <a:lvl1pPr>
              <a:defRPr lang="es-ES" sz="2800" baseline="0"/>
            </a:lvl1pPr>
          </a:lstStyle>
          <a:p>
            <a:pPr rtl="0"/>
            <a:r>
              <a:rPr lang="es-ES"/>
              <a:t>Haga clic para agregar un título</a:t>
            </a:r>
          </a:p>
        </p:txBody>
      </p:sp>
      <p:sp>
        <p:nvSpPr>
          <p:cNvPr id="8" name="Marcador de texto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rtlCol="0">
            <a:normAutofit/>
          </a:bodyPr>
          <a:lstStyle>
            <a:lvl1pPr marL="228600" indent="-228600">
              <a:lnSpc>
                <a:spcPts val="2400"/>
              </a:lnSpc>
              <a:spcBef>
                <a:spcPts val="0"/>
              </a:spcBef>
              <a:spcAft>
                <a:spcPts val="1200"/>
              </a:spcAft>
              <a:buFont typeface="Arial" panose="020B0604020202020204" pitchFamily="34" charset="0"/>
              <a:buChar char="•"/>
              <a:defRPr lang="es-ES" sz="2000"/>
            </a:lvl1pPr>
            <a:lvl2pPr marL="800100" indent="-342900">
              <a:lnSpc>
                <a:spcPts val="2400"/>
              </a:lnSpc>
              <a:buFont typeface="Arial" panose="020B0604020202020204" pitchFamily="34" charset="0"/>
              <a:buChar char="•"/>
              <a:defRPr lang="es-ES" sz="2000"/>
            </a:lvl2pPr>
            <a:lvl3pPr marL="1257300" indent="-342900">
              <a:lnSpc>
                <a:spcPts val="2400"/>
              </a:lnSpc>
              <a:buFont typeface="Arial" panose="020B0604020202020204" pitchFamily="34" charset="0"/>
              <a:buChar char="•"/>
              <a:defRPr lang="es-ES" sz="2000"/>
            </a:lvl3pPr>
            <a:lvl4pPr marL="1714500" indent="-342900">
              <a:lnSpc>
                <a:spcPts val="2400"/>
              </a:lnSpc>
              <a:buFont typeface="Arial" panose="020B0604020202020204" pitchFamily="34" charset="0"/>
              <a:buChar char="•"/>
              <a:defRPr lang="es-ES" sz="2000"/>
            </a:lvl4pPr>
            <a:lvl5pPr marL="2171700" indent="-342900">
              <a:lnSpc>
                <a:spcPts val="2400"/>
              </a:lnSpc>
              <a:buFont typeface="Arial" panose="020B0604020202020204" pitchFamily="34" charset="0"/>
              <a:buChar char="•"/>
              <a:defRPr lang="es-ES" sz="2000"/>
            </a:lvl5pPr>
          </a:lstStyle>
          <a:p>
            <a:pPr lvl="0" rtl="0"/>
            <a:r>
              <a:rPr lang="es-ES"/>
              <a:t>Haga clic para agregar texto</a:t>
            </a:r>
          </a:p>
          <a:p>
            <a:pPr lvl="1" rtl="0"/>
            <a:r>
              <a:rPr lang="es-ES"/>
              <a:t>Segundo nivel</a:t>
            </a:r>
          </a:p>
          <a:p>
            <a:pPr lvl="2" rtl="0"/>
            <a:r>
              <a:rPr lang="es-ES"/>
              <a:t>Tercer nivel </a:t>
            </a:r>
          </a:p>
          <a:p>
            <a:pPr lvl="3" rtl="0"/>
            <a:r>
              <a:rPr lang="es-ES"/>
              <a:t>Cuarto nivel </a:t>
            </a:r>
          </a:p>
          <a:p>
            <a:pPr lvl="4" rtl="0"/>
            <a:r>
              <a:rPr lang="es-ES"/>
              <a:t>Quinto nivel </a:t>
            </a:r>
          </a:p>
          <a:p>
            <a:pPr lvl="0" rtl="0"/>
            <a:endParaRPr lang="es-ES" dirty="0"/>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rtlCol="0"/>
          <a:lstStyle>
            <a:lvl1pPr>
              <a:defRPr lang="es-ES" sz="1400">
                <a:latin typeface="+mj-lt"/>
              </a:defRPr>
            </a:lvl1pPr>
          </a:lstStyle>
          <a:p>
            <a:pPr rtl="0"/>
            <a:fld id="{B5CEABB6-07DC-46E8-9B57-56EC44A396E5}" type="slidenum">
              <a:rPr lang="es-ES" smtClean="0"/>
              <a:pPr rtl="0"/>
              <a:t>‹Nº›</a:t>
            </a:fld>
            <a:endParaRPr lang="es-ES" dirty="0"/>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rtlCol="0"/>
          <a:lstStyle>
            <a:lvl1pPr algn="r">
              <a:defRPr lang="es-ES"/>
            </a:lvl1pPr>
          </a:lstStyle>
          <a:p>
            <a:pPr rtl="0"/>
            <a:r>
              <a:rPr lang="es-ES"/>
              <a:t>Título de la presentación</a:t>
            </a:r>
          </a:p>
        </p:txBody>
      </p:sp>
      <p:pic>
        <p:nvPicPr>
          <p:cNvPr id="9" name="Gráfico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2069330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ítulo de la sección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rtlCol="0" anchor="b">
            <a:normAutofit/>
          </a:bodyPr>
          <a:lstStyle>
            <a:lvl1pPr>
              <a:defRPr lang="es-ES" sz="4000" baseline="0"/>
            </a:lvl1pPr>
          </a:lstStyle>
          <a:p>
            <a:pPr rtl="0"/>
            <a:r>
              <a:rPr lang="es-ES"/>
              <a:t>Haga clic para agregar un título</a:t>
            </a:r>
          </a:p>
        </p:txBody>
      </p:sp>
      <p:sp>
        <p:nvSpPr>
          <p:cNvPr id="10" name="Marcador de posición de imagen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rtlCol="0">
            <a:normAutofit/>
          </a:bodyPr>
          <a:lstStyle>
            <a:lvl1pPr marL="0" indent="0" algn="ctr">
              <a:buNone/>
              <a:defRPr lang="es-ES" sz="2000"/>
            </a:lvl1pPr>
          </a:lstStyle>
          <a:p>
            <a:pPr rtl="0"/>
            <a:r>
              <a:rPr lang="es-ES"/>
              <a:t>Haga clic en el icono para agregar una imagen</a:t>
            </a:r>
          </a:p>
        </p:txBody>
      </p:sp>
      <p:sp>
        <p:nvSpPr>
          <p:cNvPr id="6" name="Marcador de texto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rtlCol="0">
            <a:normAutofit/>
          </a:bodyPr>
          <a:lstStyle>
            <a:lvl1pPr marL="0" indent="0">
              <a:buNone/>
              <a:defRPr lang="es-ES" sz="2800"/>
            </a:lvl1pPr>
            <a:lvl2pPr marL="457200" indent="0">
              <a:buNone/>
              <a:defRPr lang="es-ES" sz="2400"/>
            </a:lvl2pPr>
            <a:lvl3pPr marL="914400" indent="0">
              <a:buNone/>
              <a:defRPr lang="es-ES" sz="2000"/>
            </a:lvl3pPr>
            <a:lvl4pPr marL="1371600" indent="0">
              <a:buNone/>
              <a:defRPr lang="es-ES" sz="1800"/>
            </a:lvl4pPr>
            <a:lvl5pPr marL="1828800" indent="0">
              <a:buNone/>
              <a:defRPr lang="es-ES" sz="1800"/>
            </a:lvl5pPr>
          </a:lstStyle>
          <a:p>
            <a:pPr lvl="0" rtl="0"/>
            <a:r>
              <a:rPr lang="es-ES"/>
              <a:t>Haga clic para agregar texto</a:t>
            </a:r>
          </a:p>
          <a:p>
            <a:pPr lvl="1" rtl="0"/>
            <a:r>
              <a:rPr lang="es-ES"/>
              <a:t>Segundo nivel</a:t>
            </a:r>
          </a:p>
          <a:p>
            <a:pPr lvl="2" rtl="0"/>
            <a:r>
              <a:rPr lang="es-ES"/>
              <a:t>Tercer nivel</a:t>
            </a:r>
          </a:p>
          <a:p>
            <a:pPr lvl="3" rtl="0"/>
            <a:r>
              <a:rPr lang="es-ES"/>
              <a:t>Cuarto nivel</a:t>
            </a:r>
          </a:p>
          <a:p>
            <a:pPr lvl="4" rtl="0"/>
            <a:r>
              <a:rPr lang="es-ES"/>
              <a:t>Quinto nivel</a:t>
            </a:r>
          </a:p>
        </p:txBody>
      </p:sp>
      <p:sp>
        <p:nvSpPr>
          <p:cNvPr id="7" name="Rectángulo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Tree>
    <p:extLst>
      <p:ext uri="{BB962C8B-B14F-4D97-AF65-F5344CB8AC3E}">
        <p14:creationId xmlns:p14="http://schemas.microsoft.com/office/powerpoint/2010/main" val="287167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0640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6364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7/1/2026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144140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6070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862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6129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7/1/2026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08189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7/1/2026</a:t>
            </a:fld>
            <a:endParaRPr lang="en-US" dirty="0"/>
          </a:p>
        </p:txBody>
      </p:sp>
    </p:spTree>
    <p:extLst>
      <p:ext uri="{BB962C8B-B14F-4D97-AF65-F5344CB8AC3E}">
        <p14:creationId xmlns:p14="http://schemas.microsoft.com/office/powerpoint/2010/main" val="239379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C"/>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7/1/2026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4789558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6"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993E898-6884-E53F-79F6-E4522FC5C526}"/>
              </a:ext>
            </a:extLst>
          </p:cNvPr>
          <p:cNvPicPr>
            <a:picLocks noChangeAspect="1"/>
          </p:cNvPicPr>
          <p:nvPr/>
        </p:nvPicPr>
        <p:blipFill>
          <a:blip r:embed="rId2"/>
          <a:stretch>
            <a:fillRect/>
          </a:stretch>
        </p:blipFill>
        <p:spPr>
          <a:xfrm>
            <a:off x="1" y="0"/>
            <a:ext cx="12192000" cy="6897176"/>
          </a:xfrm>
          <a:prstGeom prst="rect">
            <a:avLst/>
          </a:prstGeom>
        </p:spPr>
      </p:pic>
    </p:spTree>
    <p:extLst>
      <p:ext uri="{BB962C8B-B14F-4D97-AF65-F5344CB8AC3E}">
        <p14:creationId xmlns:p14="http://schemas.microsoft.com/office/powerpoint/2010/main" val="37040910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B22E-5B15-5204-574F-62CF7EAA2F8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28E102AF-31C8-51E6-E47E-7ED63CF258CD}"/>
              </a:ext>
            </a:extLst>
          </p:cNvPr>
          <p:cNvSpPr txBox="1">
            <a:spLocks/>
          </p:cNvSpPr>
          <p:nvPr/>
        </p:nvSpPr>
        <p:spPr>
          <a:xfrm>
            <a:off x="274462" y="174171"/>
            <a:ext cx="11643076" cy="1234934"/>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Acudí a Piñas con todos los compañeros funcionarios públicos de la parroquia Piedras y ciudadanía para ayudar al desalojo de lodo debido al aluvión ocurrido en marzo en el Cantón Piñas.</a:t>
            </a:r>
            <a:endParaRPr lang="es-ES" sz="2400" dirty="0">
              <a:solidFill>
                <a:schemeClr val="tx1"/>
              </a:solidFill>
              <a:latin typeface="Bookman Old Style" panose="02050604050505020204" pitchFamily="18" charset="0"/>
            </a:endParaRPr>
          </a:p>
        </p:txBody>
      </p:sp>
      <p:pic>
        <p:nvPicPr>
          <p:cNvPr id="7" name="Imagen 6">
            <a:extLst>
              <a:ext uri="{FF2B5EF4-FFF2-40B4-BE49-F238E27FC236}">
                <a16:creationId xmlns:a16="http://schemas.microsoft.com/office/drawing/2014/main" id="{98ACD1E3-014F-EE0B-34C9-A129E44FC737}"/>
              </a:ext>
            </a:extLst>
          </p:cNvPr>
          <p:cNvPicPr>
            <a:picLocks noChangeAspect="1"/>
          </p:cNvPicPr>
          <p:nvPr/>
        </p:nvPicPr>
        <p:blipFill>
          <a:blip r:embed="rId2"/>
          <a:stretch>
            <a:fillRect/>
          </a:stretch>
        </p:blipFill>
        <p:spPr>
          <a:xfrm>
            <a:off x="548924" y="1708463"/>
            <a:ext cx="5753905" cy="4975366"/>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E1C804BE-DA7F-BF4B-8400-7D2D13E1EA05}"/>
              </a:ext>
            </a:extLst>
          </p:cNvPr>
          <p:cNvPicPr>
            <a:picLocks noChangeAspect="1"/>
          </p:cNvPicPr>
          <p:nvPr/>
        </p:nvPicPr>
        <p:blipFill>
          <a:blip r:embed="rId3"/>
          <a:stretch>
            <a:fillRect/>
          </a:stretch>
        </p:blipFill>
        <p:spPr>
          <a:xfrm>
            <a:off x="6607628" y="1708463"/>
            <a:ext cx="5035448" cy="4975366"/>
          </a:xfrm>
          <a:prstGeom prst="rect">
            <a:avLst/>
          </a:prstGeom>
        </p:spPr>
      </p:pic>
    </p:spTree>
    <p:extLst>
      <p:ext uri="{BB962C8B-B14F-4D97-AF65-F5344CB8AC3E}">
        <p14:creationId xmlns:p14="http://schemas.microsoft.com/office/powerpoint/2010/main" val="919700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126F-9625-C7A1-6604-C60649A46A5B}"/>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0339D3E6-ED2B-5382-C7AE-9C74F1D21B5E}"/>
              </a:ext>
            </a:extLst>
          </p:cNvPr>
          <p:cNvSpPr txBox="1">
            <a:spLocks/>
          </p:cNvSpPr>
          <p:nvPr/>
        </p:nvSpPr>
        <p:spPr>
          <a:xfrm>
            <a:off x="80838" y="76200"/>
            <a:ext cx="12030323" cy="2606534"/>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Se suscribió un convenio específico de cooperación interinstitucional entre el Gobierno Autónomo Descentralizado Parroquial Rural de Piedras y la Coordinación Zonal de Educación Zona 7, con el objetivo de mejorar el acceso a la educación de niñas, niños y adolescentes durante el periodo lectivo 2025–2026, mediante la prestación del servicio de transporte escolar, este convenio benefició a 41 estudiantes de la parroquia y sus sitios, contribuyendo además a aliviar la carga económica de los padres de familia. </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E0A1F3B6-0120-3EF6-6394-4DCFFCF3A13F}"/>
              </a:ext>
            </a:extLst>
          </p:cNvPr>
          <p:cNvPicPr>
            <a:picLocks noChangeAspect="1"/>
          </p:cNvPicPr>
          <p:nvPr/>
        </p:nvPicPr>
        <p:blipFill>
          <a:blip r:embed="rId2"/>
          <a:stretch>
            <a:fillRect/>
          </a:stretch>
        </p:blipFill>
        <p:spPr>
          <a:xfrm>
            <a:off x="607558" y="2783468"/>
            <a:ext cx="3474583" cy="3813273"/>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684A034B-BA1A-D463-716C-2167BA49A204}"/>
              </a:ext>
            </a:extLst>
          </p:cNvPr>
          <p:cNvPicPr>
            <a:picLocks noChangeAspect="1"/>
          </p:cNvPicPr>
          <p:nvPr/>
        </p:nvPicPr>
        <p:blipFill>
          <a:blip r:embed="rId3"/>
          <a:stretch>
            <a:fillRect/>
          </a:stretch>
        </p:blipFill>
        <p:spPr>
          <a:xfrm>
            <a:off x="4427087" y="2783467"/>
            <a:ext cx="3682774" cy="3813273"/>
          </a:xfrm>
          <a:prstGeom prst="rect">
            <a:avLst/>
          </a:prstGeom>
        </p:spPr>
      </p:pic>
      <p:pic>
        <p:nvPicPr>
          <p:cNvPr id="9" name="Imagen 8">
            <a:extLst>
              <a:ext uri="{FF2B5EF4-FFF2-40B4-BE49-F238E27FC236}">
                <a16:creationId xmlns:a16="http://schemas.microsoft.com/office/drawing/2014/main" id="{FCA379A9-AC1B-1ABA-A127-D193317649C9}"/>
              </a:ext>
            </a:extLst>
          </p:cNvPr>
          <p:cNvPicPr>
            <a:picLocks noChangeAspect="1"/>
          </p:cNvPicPr>
          <p:nvPr/>
        </p:nvPicPr>
        <p:blipFill>
          <a:blip r:embed="rId4"/>
          <a:stretch>
            <a:fillRect/>
          </a:stretch>
        </p:blipFill>
        <p:spPr>
          <a:xfrm>
            <a:off x="8307841" y="2783466"/>
            <a:ext cx="3474583" cy="38132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389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B2A47-8451-159B-23DB-2E251745C018}"/>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B7A0437-435D-FC7A-6040-87704F199AD7}"/>
              </a:ext>
            </a:extLst>
          </p:cNvPr>
          <p:cNvSpPr txBox="1">
            <a:spLocks/>
          </p:cNvSpPr>
          <p:nvPr/>
        </p:nvSpPr>
        <p:spPr>
          <a:xfrm>
            <a:off x="80838" y="76200"/>
            <a:ext cx="12030323" cy="1197429"/>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Ante la Prefectura de El Oro, se iniciaron las gestiones para la ampliación de la vía Entrada al Carmen – El Carmen, logrando concretar el inicio de estos trabajos en el mes de diciembre del año 2025. </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BEB2390D-9BD7-E73D-D682-C1FA77BBDDCE}"/>
              </a:ext>
            </a:extLst>
          </p:cNvPr>
          <p:cNvPicPr>
            <a:picLocks noChangeAspect="1"/>
          </p:cNvPicPr>
          <p:nvPr/>
        </p:nvPicPr>
        <p:blipFill>
          <a:blip r:embed="rId2"/>
          <a:stretch>
            <a:fillRect/>
          </a:stretch>
        </p:blipFill>
        <p:spPr>
          <a:xfrm>
            <a:off x="8468725" y="1273629"/>
            <a:ext cx="3405006" cy="5334000"/>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14175C29-830E-C6D6-7123-3EA51F4345E3}"/>
              </a:ext>
            </a:extLst>
          </p:cNvPr>
          <p:cNvPicPr>
            <a:picLocks noChangeAspect="1"/>
          </p:cNvPicPr>
          <p:nvPr/>
        </p:nvPicPr>
        <p:blipFill>
          <a:blip r:embed="rId3"/>
          <a:stretch>
            <a:fillRect/>
          </a:stretch>
        </p:blipFill>
        <p:spPr>
          <a:xfrm flipH="1">
            <a:off x="772882" y="1371601"/>
            <a:ext cx="3886203" cy="5236028"/>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B8711CC8-7196-73F7-9FEB-045BCDDBE899}"/>
              </a:ext>
            </a:extLst>
          </p:cNvPr>
          <p:cNvPicPr>
            <a:picLocks noChangeAspect="1"/>
          </p:cNvPicPr>
          <p:nvPr/>
        </p:nvPicPr>
        <p:blipFill>
          <a:blip r:embed="rId4"/>
          <a:stretch>
            <a:fillRect/>
          </a:stretch>
        </p:blipFill>
        <p:spPr>
          <a:xfrm>
            <a:off x="4826289" y="1273629"/>
            <a:ext cx="3405006" cy="5334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4516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81EB-53E1-2680-0480-CF99E9764C4D}"/>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FE201F9F-4C24-1037-B535-85F173D926F8}"/>
              </a:ext>
            </a:extLst>
          </p:cNvPr>
          <p:cNvSpPr txBox="1">
            <a:spLocks/>
          </p:cNvSpPr>
          <p:nvPr/>
        </p:nvSpPr>
        <p:spPr>
          <a:xfrm>
            <a:off x="80838" y="206829"/>
            <a:ext cx="12030323" cy="1567543"/>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En coordinación con la Prefectura de El Oro, se atendió de manera inmediata la emergencia ocasionada por el socavón en la vía Saracay–Piedras, en el sitio El Recuerdo, el cual fue provocado por el desvío del cauce del río a causa de la temporada invernal.</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8B687FA0-85B1-494A-C74D-EDBB04DAFBA6}"/>
              </a:ext>
            </a:extLst>
          </p:cNvPr>
          <p:cNvPicPr>
            <a:picLocks noChangeAspect="1"/>
          </p:cNvPicPr>
          <p:nvPr/>
        </p:nvPicPr>
        <p:blipFill>
          <a:blip r:embed="rId2"/>
          <a:stretch>
            <a:fillRect/>
          </a:stretch>
        </p:blipFill>
        <p:spPr>
          <a:xfrm>
            <a:off x="957943" y="1774371"/>
            <a:ext cx="5061857" cy="4876799"/>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8E4E30FD-E8A4-0356-F14E-DFC912970A3C}"/>
              </a:ext>
            </a:extLst>
          </p:cNvPr>
          <p:cNvPicPr>
            <a:picLocks noChangeAspect="1"/>
          </p:cNvPicPr>
          <p:nvPr/>
        </p:nvPicPr>
        <p:blipFill>
          <a:blip r:embed="rId3"/>
          <a:stretch>
            <a:fillRect/>
          </a:stretch>
        </p:blipFill>
        <p:spPr>
          <a:xfrm>
            <a:off x="6302828" y="1774371"/>
            <a:ext cx="4855029" cy="4876799"/>
          </a:xfrm>
          <a:prstGeom prst="rect">
            <a:avLst/>
          </a:prstGeom>
        </p:spPr>
      </p:pic>
    </p:spTree>
    <p:extLst>
      <p:ext uri="{BB962C8B-B14F-4D97-AF65-F5344CB8AC3E}">
        <p14:creationId xmlns:p14="http://schemas.microsoft.com/office/powerpoint/2010/main" val="419805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7D4CC-96CA-C457-03F3-420E9F4E056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D1BB66A7-B21C-9484-96AC-6C01906830FF}"/>
              </a:ext>
            </a:extLst>
          </p:cNvPr>
          <p:cNvSpPr txBox="1">
            <a:spLocks/>
          </p:cNvSpPr>
          <p:nvPr/>
        </p:nvSpPr>
        <p:spPr>
          <a:xfrm>
            <a:off x="80838" y="141514"/>
            <a:ext cx="12030323" cy="2634343"/>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Con recursos propios se impulsó la identidad cultural de nuestra parroquia mediante el grupo de danza “Star Dance”, al cual se le brindó la logística necesaria para su participación en diversas invitaciones y presentaciones. Se expresa un especial agradecimiento a las integrantes del grupo, a sus padres de familia y al coreógrafo, por su compromiso, apoyo y constante predisposición, dejando en alto el nombre de la parroquia en cada una de sus presentaciones.</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96D1666C-7550-4580-0A5F-4E63B6BBC720}"/>
              </a:ext>
            </a:extLst>
          </p:cNvPr>
          <p:cNvPicPr>
            <a:picLocks noChangeAspect="1"/>
          </p:cNvPicPr>
          <p:nvPr/>
        </p:nvPicPr>
        <p:blipFill>
          <a:blip r:embed="rId2"/>
          <a:stretch>
            <a:fillRect/>
          </a:stretch>
        </p:blipFill>
        <p:spPr>
          <a:xfrm>
            <a:off x="2819399" y="2536371"/>
            <a:ext cx="3061607" cy="4082143"/>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60505A22-2910-165F-8B88-69A028B0F021}"/>
              </a:ext>
            </a:extLst>
          </p:cNvPr>
          <p:cNvPicPr>
            <a:picLocks noChangeAspect="1"/>
          </p:cNvPicPr>
          <p:nvPr/>
        </p:nvPicPr>
        <p:blipFill>
          <a:blip r:embed="rId3"/>
          <a:stretch>
            <a:fillRect/>
          </a:stretch>
        </p:blipFill>
        <p:spPr>
          <a:xfrm>
            <a:off x="6095999" y="2536371"/>
            <a:ext cx="4256315" cy="40821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6674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23FE-7172-30FA-910B-0C56EF7307EA}"/>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D699C200-5851-A096-B3C3-E52BCD3D9A1A}"/>
              </a:ext>
            </a:extLst>
          </p:cNvPr>
          <p:cNvSpPr txBox="1">
            <a:spLocks/>
          </p:cNvSpPr>
          <p:nvPr/>
        </p:nvSpPr>
        <p:spPr>
          <a:xfrm>
            <a:off x="80838" y="348343"/>
            <a:ext cx="12030323" cy="794657"/>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Se gestionó tubería al GAD Municipal de Piñas, misma que fue colocada en lugares estratégicos de la vía Cerro del Oso.</a:t>
            </a:r>
            <a:endParaRPr lang="es-ES" sz="2400" dirty="0">
              <a:solidFill>
                <a:schemeClr val="tx1"/>
              </a:solidFill>
              <a:latin typeface="Bookman Old Style" panose="02050604050505020204" pitchFamily="18" charset="0"/>
            </a:endParaRPr>
          </a:p>
        </p:txBody>
      </p:sp>
      <p:pic>
        <p:nvPicPr>
          <p:cNvPr id="5" name="Imagen 4">
            <a:extLst>
              <a:ext uri="{FF2B5EF4-FFF2-40B4-BE49-F238E27FC236}">
                <a16:creationId xmlns:a16="http://schemas.microsoft.com/office/drawing/2014/main" id="{42187FD4-07F3-8972-E821-02C045348303}"/>
              </a:ext>
            </a:extLst>
          </p:cNvPr>
          <p:cNvPicPr>
            <a:picLocks noChangeAspect="1"/>
          </p:cNvPicPr>
          <p:nvPr/>
        </p:nvPicPr>
        <p:blipFill>
          <a:blip r:embed="rId2"/>
          <a:stretch>
            <a:fillRect/>
          </a:stretch>
        </p:blipFill>
        <p:spPr>
          <a:xfrm>
            <a:off x="1110341" y="1491341"/>
            <a:ext cx="5072746" cy="5018315"/>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B317A1BB-335C-7946-841F-0B47428D5097}"/>
              </a:ext>
            </a:extLst>
          </p:cNvPr>
          <p:cNvPicPr>
            <a:picLocks noChangeAspect="1"/>
          </p:cNvPicPr>
          <p:nvPr/>
        </p:nvPicPr>
        <p:blipFill>
          <a:blip r:embed="rId3"/>
          <a:stretch>
            <a:fillRect/>
          </a:stretch>
        </p:blipFill>
        <p:spPr>
          <a:xfrm>
            <a:off x="6411686" y="1502226"/>
            <a:ext cx="4898573" cy="5007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035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6C3E-502F-F9D3-9C22-4F5AAFA1FA6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0B8DA741-A5F2-590F-799D-F01A22FCF940}"/>
              </a:ext>
            </a:extLst>
          </p:cNvPr>
          <p:cNvSpPr txBox="1">
            <a:spLocks/>
          </p:cNvSpPr>
          <p:nvPr/>
        </p:nvSpPr>
        <p:spPr>
          <a:xfrm>
            <a:off x="80838" y="326572"/>
            <a:ext cx="12030323" cy="827313"/>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Viajé a Catacocha para ayudar a realizar exámenes de calificación de capacidades especiales para el niño Alejandro Trujillo y su mamá Olga Cango.</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3054251D-9147-9751-E1C9-801DB18592B6}"/>
              </a:ext>
            </a:extLst>
          </p:cNvPr>
          <p:cNvPicPr>
            <a:picLocks noChangeAspect="1"/>
          </p:cNvPicPr>
          <p:nvPr/>
        </p:nvPicPr>
        <p:blipFill>
          <a:blip r:embed="rId2"/>
          <a:stretch>
            <a:fillRect/>
          </a:stretch>
        </p:blipFill>
        <p:spPr>
          <a:xfrm>
            <a:off x="1582057" y="1447800"/>
            <a:ext cx="4927600" cy="5159828"/>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26161DC8-1CD7-DF13-7C64-FC3DEDFA3983}"/>
              </a:ext>
            </a:extLst>
          </p:cNvPr>
          <p:cNvPicPr>
            <a:picLocks noChangeAspect="1"/>
          </p:cNvPicPr>
          <p:nvPr/>
        </p:nvPicPr>
        <p:blipFill>
          <a:blip r:embed="rId3"/>
          <a:stretch>
            <a:fillRect/>
          </a:stretch>
        </p:blipFill>
        <p:spPr>
          <a:xfrm>
            <a:off x="6659335" y="1447800"/>
            <a:ext cx="4422322" cy="51598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306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8EEE7-BB1F-DA99-569B-F8A5175329CA}"/>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B019E8AB-305E-B29B-CC15-CF13B8373C21}"/>
              </a:ext>
            </a:extLst>
          </p:cNvPr>
          <p:cNvSpPr txBox="1">
            <a:spLocks/>
          </p:cNvSpPr>
          <p:nvPr/>
        </p:nvSpPr>
        <p:spPr>
          <a:xfrm>
            <a:off x="80838" y="326572"/>
            <a:ext cx="12030323" cy="827313"/>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Constantes gestiones ante el Municipio de Piñas para lograr convenio de la cubierta de la cancha del sitio El Recuerdo.</a:t>
            </a:r>
            <a:endParaRPr lang="es-ES" sz="2400" dirty="0">
              <a:solidFill>
                <a:schemeClr val="tx1"/>
              </a:solidFill>
              <a:latin typeface="Bookman Old Style" panose="02050604050505020204" pitchFamily="18" charset="0"/>
            </a:endParaRPr>
          </a:p>
        </p:txBody>
      </p:sp>
      <p:pic>
        <p:nvPicPr>
          <p:cNvPr id="5" name="Imagen 4">
            <a:extLst>
              <a:ext uri="{FF2B5EF4-FFF2-40B4-BE49-F238E27FC236}">
                <a16:creationId xmlns:a16="http://schemas.microsoft.com/office/drawing/2014/main" id="{13784D25-10E7-1DE7-42EF-B5C1040FB6CE}"/>
              </a:ext>
            </a:extLst>
          </p:cNvPr>
          <p:cNvPicPr>
            <a:picLocks noChangeAspect="1"/>
          </p:cNvPicPr>
          <p:nvPr/>
        </p:nvPicPr>
        <p:blipFill>
          <a:blip r:embed="rId2"/>
          <a:stretch>
            <a:fillRect/>
          </a:stretch>
        </p:blipFill>
        <p:spPr>
          <a:xfrm>
            <a:off x="6095999" y="1273628"/>
            <a:ext cx="4593770" cy="5257800"/>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B147E56D-203F-4B25-6548-7F92A9A8D67E}"/>
              </a:ext>
            </a:extLst>
          </p:cNvPr>
          <p:cNvPicPr>
            <a:picLocks noChangeAspect="1"/>
          </p:cNvPicPr>
          <p:nvPr/>
        </p:nvPicPr>
        <p:blipFill>
          <a:blip r:embed="rId3"/>
          <a:stretch>
            <a:fillRect/>
          </a:stretch>
        </p:blipFill>
        <p:spPr>
          <a:xfrm>
            <a:off x="1219202" y="1273627"/>
            <a:ext cx="4724398" cy="52577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5467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8B43-D264-9C97-C820-20B36986BCBC}"/>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0BD47D59-4BD8-DA5F-AF57-96F39285A6E5}"/>
              </a:ext>
            </a:extLst>
          </p:cNvPr>
          <p:cNvSpPr txBox="1">
            <a:spLocks/>
          </p:cNvSpPr>
          <p:nvPr/>
        </p:nvSpPr>
        <p:spPr>
          <a:xfrm>
            <a:off x="3551061" y="326572"/>
            <a:ext cx="5089876" cy="827313"/>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Gestiones varias ante CNEL EP</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21DF3313-1D5D-A473-2685-63DEC26F94DB}"/>
              </a:ext>
            </a:extLst>
          </p:cNvPr>
          <p:cNvPicPr>
            <a:picLocks noChangeAspect="1"/>
          </p:cNvPicPr>
          <p:nvPr/>
        </p:nvPicPr>
        <p:blipFill>
          <a:blip r:embed="rId2"/>
          <a:stretch>
            <a:fillRect/>
          </a:stretch>
        </p:blipFill>
        <p:spPr>
          <a:xfrm>
            <a:off x="3142341" y="1524000"/>
            <a:ext cx="5907315" cy="44304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218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8F1D-B3DF-C40B-9C79-F9668A1DFCC5}"/>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1D12B043-3B98-746C-1863-5E880628440E}"/>
              </a:ext>
            </a:extLst>
          </p:cNvPr>
          <p:cNvSpPr txBox="1">
            <a:spLocks/>
          </p:cNvSpPr>
          <p:nvPr/>
        </p:nvSpPr>
        <p:spPr>
          <a:xfrm>
            <a:off x="1137555" y="272144"/>
            <a:ext cx="9916885" cy="827313"/>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dirty="0">
                <a:solidFill>
                  <a:schemeClr val="tx1"/>
                </a:solidFill>
                <a:latin typeface="Bookman Old Style" panose="02050604050505020204" pitchFamily="18" charset="0"/>
              </a:rPr>
              <a:t>Se entregaron canastas de víveres en Navidad a cada adulto mayor beneficiario del proyecto de atención domiciliaria</a:t>
            </a:r>
            <a:endParaRPr lang="es-ES" sz="2400" dirty="0">
              <a:solidFill>
                <a:schemeClr val="tx1"/>
              </a:solidFill>
              <a:latin typeface="Bookman Old Style" panose="02050604050505020204" pitchFamily="18" charset="0"/>
            </a:endParaRPr>
          </a:p>
        </p:txBody>
      </p:sp>
      <p:pic>
        <p:nvPicPr>
          <p:cNvPr id="6" name="Imagen 5">
            <a:extLst>
              <a:ext uri="{FF2B5EF4-FFF2-40B4-BE49-F238E27FC236}">
                <a16:creationId xmlns:a16="http://schemas.microsoft.com/office/drawing/2014/main" id="{17ACD52A-4411-19E1-5095-CC47009228D3}"/>
              </a:ext>
            </a:extLst>
          </p:cNvPr>
          <p:cNvPicPr>
            <a:picLocks noChangeAspect="1"/>
          </p:cNvPicPr>
          <p:nvPr/>
        </p:nvPicPr>
        <p:blipFill>
          <a:blip r:embed="rId2"/>
          <a:stretch>
            <a:fillRect/>
          </a:stretch>
        </p:blipFill>
        <p:spPr>
          <a:xfrm>
            <a:off x="859972" y="1257300"/>
            <a:ext cx="3603172" cy="5328556"/>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A2456596-9890-D682-B31A-D30AC528CEB8}"/>
              </a:ext>
            </a:extLst>
          </p:cNvPr>
          <p:cNvPicPr>
            <a:picLocks noChangeAspect="1"/>
          </p:cNvPicPr>
          <p:nvPr/>
        </p:nvPicPr>
        <p:blipFill>
          <a:blip r:embed="rId3"/>
          <a:stretch>
            <a:fillRect/>
          </a:stretch>
        </p:blipFill>
        <p:spPr>
          <a:xfrm>
            <a:off x="4592409" y="1257300"/>
            <a:ext cx="3680735" cy="5328556"/>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08B05312-36B0-D31E-BE57-CAA6105879B4}"/>
              </a:ext>
            </a:extLst>
          </p:cNvPr>
          <p:cNvPicPr>
            <a:picLocks noChangeAspect="1"/>
          </p:cNvPicPr>
          <p:nvPr/>
        </p:nvPicPr>
        <p:blipFill>
          <a:blip r:embed="rId4"/>
          <a:stretch>
            <a:fillRect/>
          </a:stretch>
        </p:blipFill>
        <p:spPr>
          <a:xfrm>
            <a:off x="8499701" y="1257300"/>
            <a:ext cx="3289527" cy="5328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343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4EB9E-E825-8973-3B58-7E466557EC9B}"/>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F70165CA-0C49-8D89-C325-89D13AD4D98C}"/>
              </a:ext>
            </a:extLst>
          </p:cNvPr>
          <p:cNvPicPr>
            <a:picLocks noChangeAspect="1"/>
          </p:cNvPicPr>
          <p:nvPr/>
        </p:nvPicPr>
        <p:blipFill>
          <a:blip r:embed="rId2"/>
          <a:stretch>
            <a:fillRect/>
          </a:stretch>
        </p:blipFill>
        <p:spPr>
          <a:xfrm>
            <a:off x="1548852" y="3429000"/>
            <a:ext cx="9094296" cy="3148545"/>
          </a:xfrm>
          <a:prstGeom prst="rect">
            <a:avLst/>
          </a:prstGeom>
        </p:spPr>
      </p:pic>
      <p:pic>
        <p:nvPicPr>
          <p:cNvPr id="12" name="Imagen 11">
            <a:extLst>
              <a:ext uri="{FF2B5EF4-FFF2-40B4-BE49-F238E27FC236}">
                <a16:creationId xmlns:a16="http://schemas.microsoft.com/office/drawing/2014/main" id="{C9BF5E4C-6B79-D0A1-F1C6-C7EBB88C030B}"/>
              </a:ext>
            </a:extLst>
          </p:cNvPr>
          <p:cNvPicPr>
            <a:picLocks noChangeAspect="1"/>
          </p:cNvPicPr>
          <p:nvPr/>
        </p:nvPicPr>
        <p:blipFill>
          <a:blip r:embed="rId3"/>
          <a:stretch>
            <a:fillRect/>
          </a:stretch>
        </p:blipFill>
        <p:spPr>
          <a:xfrm>
            <a:off x="4369253" y="280455"/>
            <a:ext cx="3453493" cy="3148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44392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8F424-3166-743A-BC1F-500473C7F15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916497A3-737E-C8A9-8EF6-32FB8CF706B2}"/>
              </a:ext>
            </a:extLst>
          </p:cNvPr>
          <p:cNvSpPr txBox="1">
            <a:spLocks/>
          </p:cNvSpPr>
          <p:nvPr/>
        </p:nvSpPr>
        <p:spPr>
          <a:xfrm>
            <a:off x="859972" y="76200"/>
            <a:ext cx="10902045" cy="1099457"/>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dirty="0">
                <a:solidFill>
                  <a:schemeClr val="tx1"/>
                </a:solidFill>
                <a:latin typeface="Bookman Old Style" panose="02050604050505020204" pitchFamily="18" charset="0"/>
              </a:rPr>
              <a:t>Se logró el asfalto de la entrada al cementerio de El Recuerdo, entrada a la escuela Dr. Francisco Cabrera Román y de la antigua vía al cementerio antiguo de la Parroquia.</a:t>
            </a:r>
            <a:endParaRPr lang="es-ES" sz="2400" dirty="0">
              <a:solidFill>
                <a:schemeClr val="tx1"/>
              </a:solidFill>
              <a:latin typeface="Bookman Old Style" panose="02050604050505020204" pitchFamily="18" charset="0"/>
            </a:endParaRPr>
          </a:p>
        </p:txBody>
      </p:sp>
      <p:pic>
        <p:nvPicPr>
          <p:cNvPr id="3" name="Imagen 2">
            <a:extLst>
              <a:ext uri="{FF2B5EF4-FFF2-40B4-BE49-F238E27FC236}">
                <a16:creationId xmlns:a16="http://schemas.microsoft.com/office/drawing/2014/main" id="{3FD525F8-282D-4F2B-FABC-198776EA778B}"/>
              </a:ext>
            </a:extLst>
          </p:cNvPr>
          <p:cNvPicPr>
            <a:picLocks noChangeAspect="1"/>
          </p:cNvPicPr>
          <p:nvPr/>
        </p:nvPicPr>
        <p:blipFill>
          <a:blip r:embed="rId2"/>
          <a:stretch>
            <a:fillRect/>
          </a:stretch>
        </p:blipFill>
        <p:spPr>
          <a:xfrm>
            <a:off x="397327" y="1338942"/>
            <a:ext cx="4261760" cy="5312229"/>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8939A15F-8643-7D43-1467-D2B9BB9BE0EB}"/>
              </a:ext>
            </a:extLst>
          </p:cNvPr>
          <p:cNvPicPr>
            <a:picLocks noChangeAspect="1"/>
          </p:cNvPicPr>
          <p:nvPr/>
        </p:nvPicPr>
        <p:blipFill>
          <a:blip r:embed="rId3"/>
          <a:stretch>
            <a:fillRect/>
          </a:stretch>
        </p:blipFill>
        <p:spPr>
          <a:xfrm>
            <a:off x="4796518" y="1338942"/>
            <a:ext cx="3737881" cy="5312229"/>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7A815D94-D1C3-3189-090D-85C8166924C2}"/>
              </a:ext>
            </a:extLst>
          </p:cNvPr>
          <p:cNvPicPr>
            <a:picLocks noChangeAspect="1"/>
          </p:cNvPicPr>
          <p:nvPr/>
        </p:nvPicPr>
        <p:blipFill>
          <a:blip r:embed="rId4"/>
          <a:stretch>
            <a:fillRect/>
          </a:stretch>
        </p:blipFill>
        <p:spPr>
          <a:xfrm>
            <a:off x="8671830" y="1338942"/>
            <a:ext cx="3389541" cy="53122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62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B80C-CA42-EEF1-86A1-633E9674F2C6}"/>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B7312E07-8843-0D68-BE25-1B736EE8B9BE}"/>
              </a:ext>
            </a:extLst>
          </p:cNvPr>
          <p:cNvSpPr txBox="1">
            <a:spLocks/>
          </p:cNvSpPr>
          <p:nvPr/>
        </p:nvSpPr>
        <p:spPr>
          <a:xfrm>
            <a:off x="805544" y="206829"/>
            <a:ext cx="10902045" cy="522514"/>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dirty="0">
                <a:solidFill>
                  <a:schemeClr val="tx1"/>
                </a:solidFill>
                <a:latin typeface="Bookman Old Style" panose="02050604050505020204" pitchFamily="18" charset="0"/>
              </a:rPr>
              <a:t>Bacheo de la vía principal Saracay - Piedras</a:t>
            </a:r>
            <a:endParaRPr lang="es-ES" sz="2400" dirty="0">
              <a:solidFill>
                <a:schemeClr val="tx1"/>
              </a:solidFill>
              <a:latin typeface="Bookman Old Style" panose="02050604050505020204" pitchFamily="18" charset="0"/>
            </a:endParaRPr>
          </a:p>
        </p:txBody>
      </p:sp>
      <p:pic>
        <p:nvPicPr>
          <p:cNvPr id="5" name="Imagen 4">
            <a:extLst>
              <a:ext uri="{FF2B5EF4-FFF2-40B4-BE49-F238E27FC236}">
                <a16:creationId xmlns:a16="http://schemas.microsoft.com/office/drawing/2014/main" id="{49B1177C-E596-67EC-5A92-DB8C4952B693}"/>
              </a:ext>
            </a:extLst>
          </p:cNvPr>
          <p:cNvPicPr>
            <a:picLocks noChangeAspect="1"/>
          </p:cNvPicPr>
          <p:nvPr/>
        </p:nvPicPr>
        <p:blipFill>
          <a:blip r:embed="rId2"/>
          <a:stretch>
            <a:fillRect/>
          </a:stretch>
        </p:blipFill>
        <p:spPr>
          <a:xfrm>
            <a:off x="2921614" y="990599"/>
            <a:ext cx="7136568" cy="53557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60378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EFCF-BDD7-106B-F8DA-36E273169E93}"/>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65C8204F-5BFD-121B-C4B7-4310D8115EBA}"/>
              </a:ext>
            </a:extLst>
          </p:cNvPr>
          <p:cNvPicPr/>
          <p:nvPr/>
        </p:nvPicPr>
        <p:blipFill rotWithShape="1">
          <a:blip r:embed="rId2" cstate="print">
            <a:alphaModFix amt="35000"/>
            <a:extLst>
              <a:ext uri="{28A0092B-C50C-407E-A947-70E740481C1C}">
                <a14:useLocalDpi xmlns:a14="http://schemas.microsoft.com/office/drawing/2010/main" val="0"/>
              </a:ext>
            </a:extLst>
          </a:blip>
          <a:srcRect l="31897" t="25108" r="45337" b="45238"/>
          <a:stretch/>
        </p:blipFill>
        <p:spPr bwMode="auto">
          <a:xfrm>
            <a:off x="98474" y="69765"/>
            <a:ext cx="9734843" cy="6624287"/>
          </a:xfrm>
          <a:prstGeom prst="round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ACA47C0B-DFDB-6198-FF59-30C2264BC00D}"/>
              </a:ext>
            </a:extLst>
          </p:cNvPr>
          <p:cNvSpPr>
            <a:spLocks noGrp="1"/>
          </p:cNvSpPr>
          <p:nvPr>
            <p:ph type="title"/>
          </p:nvPr>
        </p:nvSpPr>
        <p:spPr/>
        <p:txBody>
          <a:bodyPr>
            <a:noAutofit/>
          </a:bodyPr>
          <a:lstStyle/>
          <a:p>
            <a:pPr algn="ctr"/>
            <a:r>
              <a:rPr lang="es-EC" sz="6000" dirty="0">
                <a:solidFill>
                  <a:schemeClr val="accent3">
                    <a:lumMod val="75000"/>
                  </a:schemeClr>
                </a:solidFill>
                <a:latin typeface="Algerian" panose="04020705040A02060702" pitchFamily="82" charset="0"/>
              </a:rPr>
              <a:t> </a:t>
            </a:r>
            <a:br>
              <a:rPr lang="es-EC" sz="6000" dirty="0">
                <a:solidFill>
                  <a:schemeClr val="accent3">
                    <a:lumMod val="75000"/>
                  </a:schemeClr>
                </a:solidFill>
                <a:latin typeface="Algerian" panose="04020705040A02060702" pitchFamily="82" charset="0"/>
              </a:rPr>
            </a:br>
            <a:endParaRPr lang="es-EC" sz="6000" dirty="0">
              <a:solidFill>
                <a:schemeClr val="accent3">
                  <a:lumMod val="75000"/>
                </a:schemeClr>
              </a:solidFill>
            </a:endParaRPr>
          </a:p>
        </p:txBody>
      </p:sp>
      <p:sp>
        <p:nvSpPr>
          <p:cNvPr id="6" name="Título 1">
            <a:extLst>
              <a:ext uri="{FF2B5EF4-FFF2-40B4-BE49-F238E27FC236}">
                <a16:creationId xmlns:a16="http://schemas.microsoft.com/office/drawing/2014/main" id="{D98A0EEE-5BC4-8D2E-9F62-EFFA1E0C8246}"/>
              </a:ext>
            </a:extLst>
          </p:cNvPr>
          <p:cNvSpPr txBox="1">
            <a:spLocks/>
          </p:cNvSpPr>
          <p:nvPr/>
        </p:nvSpPr>
        <p:spPr>
          <a:xfrm>
            <a:off x="1516306" y="827259"/>
            <a:ext cx="8596668" cy="1789833"/>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8000" b="1" u="sng"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okman Old Style" panose="02050604050505020204" pitchFamily="18" charset="0"/>
              </a:rPr>
              <a:t>GRACIAS POR SU ATENCIÓN</a:t>
            </a:r>
          </a:p>
        </p:txBody>
      </p:sp>
      <p:pic>
        <p:nvPicPr>
          <p:cNvPr id="7" name="Picture 2" descr="Gracias por su atencion con movimiento para diapositivas - Imagui">
            <a:extLst>
              <a:ext uri="{FF2B5EF4-FFF2-40B4-BE49-F238E27FC236}">
                <a16:creationId xmlns:a16="http://schemas.microsoft.com/office/drawing/2014/main" id="{78E5C888-CA6B-26E3-D17C-30A65F81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96" t="29083" r="29444" b="18158"/>
          <a:stretch/>
        </p:blipFill>
        <p:spPr bwMode="auto">
          <a:xfrm>
            <a:off x="3750365" y="3069972"/>
            <a:ext cx="4691269" cy="3171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8278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89920E1-1F47-D3FB-B5CD-7110B3795525}"/>
              </a:ext>
            </a:extLst>
          </p:cNvPr>
          <p:cNvSpPr>
            <a:spLocks noGrp="1"/>
          </p:cNvSpPr>
          <p:nvPr>
            <p:ph type="sldNum" sz="quarter" idx="12"/>
          </p:nvPr>
        </p:nvSpPr>
        <p:spPr>
          <a:xfrm>
            <a:off x="911352" y="6246622"/>
            <a:ext cx="2670048" cy="365125"/>
          </a:xfrm>
        </p:spPr>
        <p:txBody>
          <a:bodyPr rtlCol="0"/>
          <a:lstStyle>
            <a:defPPr>
              <a:defRPr lang="es-ES"/>
            </a:defPPr>
          </a:lstStyle>
          <a:p>
            <a:pPr rtl="0"/>
            <a:fld id="{B5CEABB6-07DC-46E8-9B57-56EC44A396E5}" type="slidenum">
              <a:rPr lang="es-ES" smtClean="0"/>
              <a:pPr rtl="0"/>
              <a:t>3</a:t>
            </a:fld>
            <a:endParaRPr lang="es-ES" dirty="0"/>
          </a:p>
        </p:txBody>
      </p:sp>
      <p:pic>
        <p:nvPicPr>
          <p:cNvPr id="5" name="Imagen 4">
            <a:extLst>
              <a:ext uri="{FF2B5EF4-FFF2-40B4-BE49-F238E27FC236}">
                <a16:creationId xmlns:a16="http://schemas.microsoft.com/office/drawing/2014/main" id="{85F944D7-3384-2155-354F-F66677A090C5}"/>
              </a:ext>
            </a:extLst>
          </p:cNvPr>
          <p:cNvPicPr>
            <a:picLocks noChangeAspect="1"/>
          </p:cNvPicPr>
          <p:nvPr/>
        </p:nvPicPr>
        <p:blipFill>
          <a:blip r:embed="rId3"/>
          <a:stretch>
            <a:fillRect/>
          </a:stretch>
        </p:blipFill>
        <p:spPr>
          <a:xfrm>
            <a:off x="174173" y="2764970"/>
            <a:ext cx="5606696" cy="3940629"/>
          </a:xfrm>
          <a:prstGeom prst="rect">
            <a:avLst/>
          </a:prstGeom>
          <a:ln>
            <a:noFill/>
          </a:ln>
          <a:effectLst>
            <a:outerShdw blurRad="190500" algn="tl" rotWithShape="0">
              <a:srgbClr val="000000">
                <a:alpha val="70000"/>
              </a:srgbClr>
            </a:outerShdw>
          </a:effectLst>
        </p:spPr>
      </p:pic>
      <p:sp>
        <p:nvSpPr>
          <p:cNvPr id="8" name="Título 7">
            <a:extLst>
              <a:ext uri="{FF2B5EF4-FFF2-40B4-BE49-F238E27FC236}">
                <a16:creationId xmlns:a16="http://schemas.microsoft.com/office/drawing/2014/main" id="{63380DB9-05D7-958A-8670-8AD6F02F96D6}"/>
              </a:ext>
            </a:extLst>
          </p:cNvPr>
          <p:cNvSpPr>
            <a:spLocks noGrp="1"/>
          </p:cNvSpPr>
          <p:nvPr>
            <p:ph type="title"/>
          </p:nvPr>
        </p:nvSpPr>
        <p:spPr>
          <a:xfrm>
            <a:off x="117807" y="246253"/>
            <a:ext cx="11956386" cy="2377512"/>
          </a:xfrm>
        </p:spPr>
        <p:txBody>
          <a:bodyPr>
            <a:noAutofit/>
          </a:bodyPr>
          <a:lstStyle/>
          <a:p>
            <a:pPr algn="just"/>
            <a:r>
              <a:rPr lang="es-MX" sz="2000" dirty="0">
                <a:solidFill>
                  <a:schemeClr val="tx1"/>
                </a:solidFill>
                <a:latin typeface="Bookman Old Style" panose="02050604050505020204" pitchFamily="18" charset="0"/>
              </a:rPr>
              <a:t>Iniciando el año 2025 recibimos la visita del Ing. Clemente Bravo, Prefecto de la Provincia de El Oro, quien junto a su equipo técnico realizó un recorrido por la parroquia Piedras para constatar los trabajos de colocación de material de mejoramiento en las calles céntricas, labores previas a la colocación de la carpeta asfáltica. Como presidenta del Gobierno Parroquial Rural de Piedras, participé activamente en este recorrido, reafirmando el compromiso de continuar gestionando obras que permitan mejorar la vialidad y la calidad de vida de nuestros habitantes.</a:t>
            </a:r>
            <a:endParaRPr lang="es-EC" sz="2000" dirty="0">
              <a:solidFill>
                <a:schemeClr val="tx1"/>
              </a:solidFill>
              <a:latin typeface="Bookman Old Style" panose="02050604050505020204" pitchFamily="18" charset="0"/>
            </a:endParaRPr>
          </a:p>
        </p:txBody>
      </p:sp>
      <p:pic>
        <p:nvPicPr>
          <p:cNvPr id="10" name="Imagen 9">
            <a:extLst>
              <a:ext uri="{FF2B5EF4-FFF2-40B4-BE49-F238E27FC236}">
                <a16:creationId xmlns:a16="http://schemas.microsoft.com/office/drawing/2014/main" id="{183986E4-7970-9CA6-80C1-F38805AD256A}"/>
              </a:ext>
            </a:extLst>
          </p:cNvPr>
          <p:cNvPicPr>
            <a:picLocks noChangeAspect="1"/>
          </p:cNvPicPr>
          <p:nvPr/>
        </p:nvPicPr>
        <p:blipFill>
          <a:blip r:embed="rId4"/>
          <a:stretch>
            <a:fillRect/>
          </a:stretch>
        </p:blipFill>
        <p:spPr>
          <a:xfrm>
            <a:off x="5910942" y="2764970"/>
            <a:ext cx="6139544" cy="39406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274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03D5C-723F-620D-66E9-DFC3B571F5F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C225510-F0AA-6CF2-64B4-3C5135A36CB3}"/>
              </a:ext>
            </a:extLst>
          </p:cNvPr>
          <p:cNvSpPr txBox="1"/>
          <p:nvPr/>
        </p:nvSpPr>
        <p:spPr>
          <a:xfrm>
            <a:off x="383722" y="497428"/>
            <a:ext cx="6615792" cy="5863144"/>
          </a:xfrm>
          <a:prstGeom prst="rect">
            <a:avLst/>
          </a:prstGeom>
          <a:noFill/>
        </p:spPr>
        <p:txBody>
          <a:bodyPr wrap="square">
            <a:spAutoFit/>
          </a:bodyPr>
          <a:lstStyle/>
          <a:p>
            <a:pPr algn="just"/>
            <a:r>
              <a:rPr lang="es-MX" sz="2500" dirty="0">
                <a:solidFill>
                  <a:schemeClr val="tx1"/>
                </a:solidFill>
                <a:latin typeface="Bookman Old Style" panose="02050604050505020204" pitchFamily="18" charset="0"/>
              </a:rPr>
              <a:t>Se suscribió el convenio de cooperación técnica entre el Gobierno Autónomo Descentralizado Municipal de Piñas (GADM–Piñas) y el Gobierno Autónomo Descentralizado Parroquial Rural de Piedras (GADPR–Piedras), con el objetivo de implementar el proyecto “Años Dorados Piedras”, este convenio permitió la contratación de una promotora encargada de brindar atención domiciliaria y desarrollar actividades grupales dirigidas a 55 adultos mayores de la parroquia y sus diferentes sitios, contribuyendo así a mejorar su calidad de vida y bienestar integral.</a:t>
            </a:r>
            <a:endParaRPr lang="es-EC" sz="2500" dirty="0"/>
          </a:p>
        </p:txBody>
      </p:sp>
      <p:pic>
        <p:nvPicPr>
          <p:cNvPr id="4" name="Marcador de posición de imagen 5">
            <a:extLst>
              <a:ext uri="{FF2B5EF4-FFF2-40B4-BE49-F238E27FC236}">
                <a16:creationId xmlns:a16="http://schemas.microsoft.com/office/drawing/2014/main" id="{1B86B8B5-3EC7-252A-F0FF-539C6E16D989}"/>
              </a:ext>
            </a:extLst>
          </p:cNvPr>
          <p:cNvPicPr>
            <a:picLocks noChangeAspect="1"/>
          </p:cNvPicPr>
          <p:nvPr/>
        </p:nvPicPr>
        <p:blipFill>
          <a:blip r:embed="rId2"/>
          <a:srcRect l="26875" r="26875"/>
          <a:stretch/>
        </p:blipFill>
        <p:spPr>
          <a:xfrm>
            <a:off x="7332055" y="163286"/>
            <a:ext cx="4566031" cy="65314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6386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ción de imagen 14">
            <a:extLst>
              <a:ext uri="{FF2B5EF4-FFF2-40B4-BE49-F238E27FC236}">
                <a16:creationId xmlns:a16="http://schemas.microsoft.com/office/drawing/2014/main" id="{F1BAFFD4-792B-3705-8E4A-E20A369FFC68}"/>
              </a:ext>
            </a:extLst>
          </p:cNvPr>
          <p:cNvPicPr>
            <a:picLocks noGrp="1" noChangeAspect="1"/>
          </p:cNvPicPr>
          <p:nvPr>
            <p:ph type="pic" sz="quarter" idx="10"/>
          </p:nvPr>
        </p:nvPicPr>
        <p:blipFill>
          <a:blip r:embed="rId3"/>
          <a:srcRect l="23978" r="23978"/>
          <a:stretch/>
        </p:blipFill>
        <p:spPr>
          <a:xfrm>
            <a:off x="0" y="-15240"/>
            <a:ext cx="4648199" cy="6873240"/>
          </a:xfrm>
          <a:prstGeom prst="rect">
            <a:avLst/>
          </a:prstGeom>
          <a:ln>
            <a:noFill/>
          </a:ln>
          <a:effectLst>
            <a:outerShdw blurRad="190500" algn="tl" rotWithShape="0">
              <a:srgbClr val="000000">
                <a:alpha val="70000"/>
              </a:srgbClr>
            </a:outerShdw>
          </a:effectLst>
        </p:spPr>
      </p:pic>
      <p:sp>
        <p:nvSpPr>
          <p:cNvPr id="16" name="AutoShape 2">
            <a:extLst>
              <a:ext uri="{FF2B5EF4-FFF2-40B4-BE49-F238E27FC236}">
                <a16:creationId xmlns:a16="http://schemas.microsoft.com/office/drawing/2014/main" id="{366A1594-D402-7E03-496C-95E7309ACC86}"/>
              </a:ext>
            </a:extLst>
          </p:cNvPr>
          <p:cNvSpPr>
            <a:spLocks noChangeAspect="1" noChangeArrowheads="1"/>
          </p:cNvSpPr>
          <p:nvPr/>
        </p:nvSpPr>
        <p:spPr bwMode="auto">
          <a:xfrm>
            <a:off x="5943600" y="76200"/>
            <a:ext cx="3505200" cy="3505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 name="Imagen 19">
            <a:extLst>
              <a:ext uri="{FF2B5EF4-FFF2-40B4-BE49-F238E27FC236}">
                <a16:creationId xmlns:a16="http://schemas.microsoft.com/office/drawing/2014/main" id="{1C1661F1-721E-927F-8A3D-BE0B5FC18477}"/>
              </a:ext>
            </a:extLst>
          </p:cNvPr>
          <p:cNvPicPr>
            <a:picLocks noChangeAspect="1"/>
          </p:cNvPicPr>
          <p:nvPr/>
        </p:nvPicPr>
        <p:blipFill>
          <a:blip r:embed="rId4"/>
          <a:stretch>
            <a:fillRect/>
          </a:stretch>
        </p:blipFill>
        <p:spPr>
          <a:xfrm>
            <a:off x="4648199" y="0"/>
            <a:ext cx="7543800" cy="3429000"/>
          </a:xfrm>
          <a:prstGeom prst="rect">
            <a:avLst/>
          </a:prstGeom>
          <a:ln>
            <a:noFill/>
          </a:ln>
          <a:effectLst>
            <a:outerShdw blurRad="190500" algn="tl" rotWithShape="0">
              <a:srgbClr val="000000">
                <a:alpha val="70000"/>
              </a:srgbClr>
            </a:outerShdw>
          </a:effectLst>
        </p:spPr>
      </p:pic>
      <p:sp>
        <p:nvSpPr>
          <p:cNvPr id="21" name="AutoShape 8">
            <a:extLst>
              <a:ext uri="{FF2B5EF4-FFF2-40B4-BE49-F238E27FC236}">
                <a16:creationId xmlns:a16="http://schemas.microsoft.com/office/drawing/2014/main" id="{59E7C9AD-1A7D-422E-72F8-60472E6712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3" name="AutoShape 12">
            <a:extLst>
              <a:ext uri="{FF2B5EF4-FFF2-40B4-BE49-F238E27FC236}">
                <a16:creationId xmlns:a16="http://schemas.microsoft.com/office/drawing/2014/main" id="{21B4C14D-566E-DD82-6193-5B87A961E74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6" name="Imagen 25">
            <a:extLst>
              <a:ext uri="{FF2B5EF4-FFF2-40B4-BE49-F238E27FC236}">
                <a16:creationId xmlns:a16="http://schemas.microsoft.com/office/drawing/2014/main" id="{61403B3D-12F1-153C-BCF7-A4B97AFEB268}"/>
              </a:ext>
            </a:extLst>
          </p:cNvPr>
          <p:cNvPicPr>
            <a:picLocks noChangeAspect="1"/>
          </p:cNvPicPr>
          <p:nvPr/>
        </p:nvPicPr>
        <p:blipFill>
          <a:blip r:embed="rId5"/>
          <a:stretch>
            <a:fillRect/>
          </a:stretch>
        </p:blipFill>
        <p:spPr>
          <a:xfrm>
            <a:off x="4648200" y="3444240"/>
            <a:ext cx="7543799" cy="3413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9081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D45BD-5B25-B32E-F712-18F18E7168E7}"/>
              </a:ext>
            </a:extLst>
          </p:cNvPr>
          <p:cNvSpPr>
            <a:spLocks noGrp="1"/>
          </p:cNvSpPr>
          <p:nvPr>
            <p:ph type="title"/>
          </p:nvPr>
        </p:nvSpPr>
        <p:spPr>
          <a:xfrm>
            <a:off x="110979" y="218151"/>
            <a:ext cx="11970042" cy="1625595"/>
          </a:xfrm>
        </p:spPr>
        <p:txBody>
          <a:bodyPr rtlCol="0">
            <a:normAutofit fontScale="90000"/>
          </a:bodyPr>
          <a:lstStyle>
            <a:defPPr>
              <a:defRPr lang="es-ES"/>
            </a:defPPr>
          </a:lstStyle>
          <a:p>
            <a:pPr algn="just"/>
            <a:r>
              <a:rPr lang="es-MX" dirty="0">
                <a:solidFill>
                  <a:schemeClr val="tx1"/>
                </a:solidFill>
                <a:latin typeface="Bookman Old Style" panose="02050604050505020204" pitchFamily="18" charset="0"/>
              </a:rPr>
              <a:t>En coordinación con el Cuerpo de Bomberos de SARACAY, el señor Jorge Homero Ochoa, Presidente del Gad Parroquial de Saracay y la Tenencia Política de Piedras, se realizaron en varias ocasiones mingas de fumigación en la vía principal Saracay–Piedras–El Carmen.</a:t>
            </a:r>
            <a:endParaRPr lang="es-ES" dirty="0">
              <a:solidFill>
                <a:schemeClr val="tx1"/>
              </a:solidFill>
              <a:latin typeface="Bookman Old Style" panose="02050604050505020204" pitchFamily="18" charset="0"/>
            </a:endParaRPr>
          </a:p>
        </p:txBody>
      </p:sp>
      <p:sp>
        <p:nvSpPr>
          <p:cNvPr id="3" name="Marcador de número de diapositiva 2">
            <a:extLst>
              <a:ext uri="{FF2B5EF4-FFF2-40B4-BE49-F238E27FC236}">
                <a16:creationId xmlns:a16="http://schemas.microsoft.com/office/drawing/2014/main" id="{95D7C9F2-EB2A-D57B-0D06-69B87C19A3A9}"/>
              </a:ext>
            </a:extLst>
          </p:cNvPr>
          <p:cNvSpPr>
            <a:spLocks noGrp="1"/>
          </p:cNvSpPr>
          <p:nvPr>
            <p:ph type="sldNum" sz="quarter" idx="12"/>
          </p:nvPr>
        </p:nvSpPr>
        <p:spPr>
          <a:xfrm>
            <a:off x="911352" y="6246622"/>
            <a:ext cx="2670048" cy="365125"/>
          </a:xfrm>
        </p:spPr>
        <p:txBody>
          <a:bodyPr rtlCol="0"/>
          <a:lstStyle>
            <a:defPPr>
              <a:defRPr lang="es-ES"/>
            </a:defPPr>
          </a:lstStyle>
          <a:p>
            <a:pPr rtl="0"/>
            <a:fld id="{B5CEABB6-07DC-46E8-9B57-56EC44A396E5}" type="slidenum">
              <a:rPr lang="es-ES" smtClean="0"/>
              <a:pPr rtl="0"/>
              <a:t>6</a:t>
            </a:fld>
            <a:endParaRPr lang="es-ES" dirty="0"/>
          </a:p>
        </p:txBody>
      </p:sp>
      <p:pic>
        <p:nvPicPr>
          <p:cNvPr id="6" name="Imagen 5">
            <a:extLst>
              <a:ext uri="{FF2B5EF4-FFF2-40B4-BE49-F238E27FC236}">
                <a16:creationId xmlns:a16="http://schemas.microsoft.com/office/drawing/2014/main" id="{613FD394-2744-C63C-46B4-01EC07523D64}"/>
              </a:ext>
            </a:extLst>
          </p:cNvPr>
          <p:cNvPicPr>
            <a:picLocks noChangeAspect="1"/>
          </p:cNvPicPr>
          <p:nvPr/>
        </p:nvPicPr>
        <p:blipFill>
          <a:blip r:embed="rId3"/>
          <a:stretch>
            <a:fillRect/>
          </a:stretch>
        </p:blipFill>
        <p:spPr>
          <a:xfrm>
            <a:off x="123986" y="2122714"/>
            <a:ext cx="6168326" cy="4768001"/>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17246BD8-5421-C7F1-67A9-E6272C2B3C03}"/>
              </a:ext>
            </a:extLst>
          </p:cNvPr>
          <p:cNvPicPr>
            <a:picLocks noChangeAspect="1"/>
          </p:cNvPicPr>
          <p:nvPr/>
        </p:nvPicPr>
        <p:blipFill>
          <a:blip r:embed="rId4"/>
          <a:stretch>
            <a:fillRect/>
          </a:stretch>
        </p:blipFill>
        <p:spPr>
          <a:xfrm>
            <a:off x="6487887" y="2122714"/>
            <a:ext cx="5281206" cy="47352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9900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58BC2-3F4A-5DCC-ACA4-26B702F27682}"/>
              </a:ext>
            </a:extLst>
          </p:cNvPr>
          <p:cNvSpPr>
            <a:spLocks noGrp="1"/>
          </p:cNvSpPr>
          <p:nvPr>
            <p:ph type="title"/>
          </p:nvPr>
        </p:nvSpPr>
        <p:spPr>
          <a:xfrm>
            <a:off x="80838" y="10886"/>
            <a:ext cx="12030323" cy="1692133"/>
          </a:xfrm>
        </p:spPr>
        <p:txBody>
          <a:bodyPr rtlCol="0">
            <a:normAutofit/>
          </a:bodyPr>
          <a:lstStyle>
            <a:defPPr>
              <a:defRPr lang="es-ES"/>
            </a:defPPr>
          </a:lstStyle>
          <a:p>
            <a:pPr algn="just"/>
            <a:r>
              <a:rPr lang="es-MX" sz="2400" dirty="0">
                <a:solidFill>
                  <a:schemeClr val="tx1"/>
                </a:solidFill>
                <a:latin typeface="Bookman Old Style" panose="02050604050505020204" pitchFamily="18" charset="0"/>
              </a:rPr>
              <a:t>Participe del evento de la graduación de la Escuela de Fortalecimiento Productivo Pecuario, nuestros graduados han trabajado arduamente, adquiriendo conocimientos y habilidades que sin duda transformarán el futuro de la producción pecuaria en nuestra comunidad.</a:t>
            </a:r>
            <a:endParaRPr lang="es-ES" sz="2400" dirty="0">
              <a:solidFill>
                <a:schemeClr val="tx1"/>
              </a:solidFill>
              <a:latin typeface="Bookman Old Style" panose="02050604050505020204" pitchFamily="18" charset="0"/>
            </a:endParaRPr>
          </a:p>
        </p:txBody>
      </p:sp>
      <p:pic>
        <p:nvPicPr>
          <p:cNvPr id="5" name="Imagen 4">
            <a:extLst>
              <a:ext uri="{FF2B5EF4-FFF2-40B4-BE49-F238E27FC236}">
                <a16:creationId xmlns:a16="http://schemas.microsoft.com/office/drawing/2014/main" id="{7905F6F4-0DE9-FC43-F8F0-09ABE558BC2B}"/>
              </a:ext>
            </a:extLst>
          </p:cNvPr>
          <p:cNvPicPr>
            <a:picLocks noChangeAspect="1"/>
          </p:cNvPicPr>
          <p:nvPr/>
        </p:nvPicPr>
        <p:blipFill>
          <a:blip r:embed="rId2"/>
          <a:stretch>
            <a:fillRect/>
          </a:stretch>
        </p:blipFill>
        <p:spPr>
          <a:xfrm>
            <a:off x="80838" y="1785258"/>
            <a:ext cx="4006665" cy="4879317"/>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1894ECF6-12CC-C410-994E-DF99CD89495C}"/>
              </a:ext>
            </a:extLst>
          </p:cNvPr>
          <p:cNvPicPr>
            <a:picLocks noChangeAspect="1"/>
          </p:cNvPicPr>
          <p:nvPr/>
        </p:nvPicPr>
        <p:blipFill>
          <a:blip r:embed="rId3"/>
          <a:stretch>
            <a:fillRect/>
          </a:stretch>
        </p:blipFill>
        <p:spPr>
          <a:xfrm>
            <a:off x="4200041" y="1784953"/>
            <a:ext cx="3208149" cy="4879317"/>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A09DCAB4-E6BE-7345-102E-A49F54FA6B1B}"/>
              </a:ext>
            </a:extLst>
          </p:cNvPr>
          <p:cNvPicPr>
            <a:picLocks noChangeAspect="1"/>
          </p:cNvPicPr>
          <p:nvPr/>
        </p:nvPicPr>
        <p:blipFill>
          <a:blip r:embed="rId4"/>
          <a:stretch>
            <a:fillRect/>
          </a:stretch>
        </p:blipFill>
        <p:spPr>
          <a:xfrm>
            <a:off x="7609668" y="1784951"/>
            <a:ext cx="4420654" cy="48793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2490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49845-184E-57D7-CBFF-0B2BD83E870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2818C336-DFF4-7A6B-334B-F0585DC4365E}"/>
              </a:ext>
            </a:extLst>
          </p:cNvPr>
          <p:cNvSpPr txBox="1">
            <a:spLocks/>
          </p:cNvSpPr>
          <p:nvPr/>
        </p:nvSpPr>
        <p:spPr>
          <a:xfrm>
            <a:off x="80838" y="108857"/>
            <a:ext cx="12030323" cy="1213162"/>
          </a:xfrm>
          <a:prstGeom prst="rect">
            <a:avLst/>
          </a:prstGeom>
        </p:spPr>
        <p:txBody>
          <a:bodyPr vert="horz" lIns="91440" tIns="45720" rIns="91440" bIns="45720" rtlCol="0" anchor="b">
            <a:norm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Se gestionó ante la empresa pública CNEL EP el proyecto de cambio de luminarias de sodio a LED en el centro de El Carmen y la nueva instalación de alumbrado público en el ingreso y en el sector de la Cascada de Don Pepe. </a:t>
            </a:r>
            <a:endParaRPr lang="es-ES" sz="2400" dirty="0">
              <a:solidFill>
                <a:schemeClr val="tx1"/>
              </a:solidFill>
              <a:latin typeface="Bookman Old Style" panose="02050604050505020204" pitchFamily="18" charset="0"/>
            </a:endParaRPr>
          </a:p>
        </p:txBody>
      </p:sp>
      <p:pic>
        <p:nvPicPr>
          <p:cNvPr id="8" name="Imagen 7">
            <a:extLst>
              <a:ext uri="{FF2B5EF4-FFF2-40B4-BE49-F238E27FC236}">
                <a16:creationId xmlns:a16="http://schemas.microsoft.com/office/drawing/2014/main" id="{94CE814F-8A02-3761-07C7-E94D94B6E695}"/>
              </a:ext>
            </a:extLst>
          </p:cNvPr>
          <p:cNvPicPr>
            <a:picLocks noChangeAspect="1"/>
          </p:cNvPicPr>
          <p:nvPr/>
        </p:nvPicPr>
        <p:blipFill>
          <a:blip r:embed="rId2"/>
          <a:stretch>
            <a:fillRect/>
          </a:stretch>
        </p:blipFill>
        <p:spPr>
          <a:xfrm>
            <a:off x="214993" y="1528848"/>
            <a:ext cx="3986892" cy="5133209"/>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61EAB53B-7722-DD7D-53DC-43E2D0F6BC2A}"/>
              </a:ext>
            </a:extLst>
          </p:cNvPr>
          <p:cNvPicPr>
            <a:picLocks noChangeAspect="1"/>
          </p:cNvPicPr>
          <p:nvPr/>
        </p:nvPicPr>
        <p:blipFill>
          <a:blip r:embed="rId3"/>
          <a:stretch>
            <a:fillRect/>
          </a:stretch>
        </p:blipFill>
        <p:spPr>
          <a:xfrm>
            <a:off x="4357007" y="1528848"/>
            <a:ext cx="3546021" cy="5133209"/>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B02FD93D-80AC-C9C6-3A0A-5CFE256140B1}"/>
              </a:ext>
            </a:extLst>
          </p:cNvPr>
          <p:cNvPicPr>
            <a:picLocks noChangeAspect="1"/>
          </p:cNvPicPr>
          <p:nvPr/>
        </p:nvPicPr>
        <p:blipFill>
          <a:blip r:embed="rId4"/>
          <a:stretch>
            <a:fillRect/>
          </a:stretch>
        </p:blipFill>
        <p:spPr>
          <a:xfrm>
            <a:off x="8058149" y="1528848"/>
            <a:ext cx="3918857" cy="51332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158403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90E6F9A-82C7-AE08-552E-3EA6D89C5E7D}"/>
              </a:ext>
            </a:extLst>
          </p:cNvPr>
          <p:cNvSpPr txBox="1">
            <a:spLocks/>
          </p:cNvSpPr>
          <p:nvPr/>
        </p:nvSpPr>
        <p:spPr>
          <a:xfrm>
            <a:off x="80838" y="76200"/>
            <a:ext cx="12030323" cy="2606534"/>
          </a:xfrm>
          <a:prstGeom prst="rect">
            <a:avLst/>
          </a:prstGeom>
        </p:spPr>
        <p:txBody>
          <a:bodyPr vert="horz" lIns="91440" tIns="45720" rIns="91440" bIns="45720" rtlCol="0" anchor="b">
            <a:noAutofit/>
          </a:bodyPr>
          <a:lstStyle>
            <a:defPPr>
              <a:defRPr lang="es-ES"/>
            </a:defPPr>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2400" dirty="0">
                <a:solidFill>
                  <a:schemeClr val="tx1"/>
                </a:solidFill>
                <a:latin typeface="Bookman Old Style" panose="02050604050505020204" pitchFamily="18" charset="0"/>
              </a:rPr>
              <a:t>Se suscribió el Convenio de Cooperación Interinstitucional de Gestión Concurrente de Competencias Exclusivas entre el Gobierno Autónomo Descentralizado Provincial de El Oro y el Gobierno Autónomo Descentralizado Parroquial Rural de Piedras, lo que permitió la contratación del servicio de alquiler de una gallineta. Esta maquinaria fue utilizada para el desalojo de derrumbes ocasionados por la temporada invernal en la vía principal Saracay – Piedras, así como en sus sitios y vías alternas de la parroquia. </a:t>
            </a:r>
            <a:endParaRPr lang="es-ES" sz="2400" dirty="0">
              <a:solidFill>
                <a:schemeClr val="tx1"/>
              </a:solidFill>
              <a:latin typeface="Bookman Old Style" panose="02050604050505020204" pitchFamily="18" charset="0"/>
            </a:endParaRPr>
          </a:p>
        </p:txBody>
      </p:sp>
      <p:pic>
        <p:nvPicPr>
          <p:cNvPr id="6" name="Imagen 5">
            <a:extLst>
              <a:ext uri="{FF2B5EF4-FFF2-40B4-BE49-F238E27FC236}">
                <a16:creationId xmlns:a16="http://schemas.microsoft.com/office/drawing/2014/main" id="{E4F61FC5-E726-2E61-1D37-E6133CD94103}"/>
              </a:ext>
            </a:extLst>
          </p:cNvPr>
          <p:cNvPicPr>
            <a:picLocks noChangeAspect="1"/>
          </p:cNvPicPr>
          <p:nvPr/>
        </p:nvPicPr>
        <p:blipFill>
          <a:blip r:embed="rId2"/>
          <a:srcRect l="4282" t="3355" r="6059" b="4474"/>
          <a:stretch>
            <a:fillRect/>
          </a:stretch>
        </p:blipFill>
        <p:spPr>
          <a:xfrm>
            <a:off x="740229" y="2682734"/>
            <a:ext cx="4953000" cy="3976029"/>
          </a:xfrm>
          <a:prstGeom prst="rect">
            <a:avLst/>
          </a:prstGeom>
        </p:spPr>
      </p:pic>
      <p:pic>
        <p:nvPicPr>
          <p:cNvPr id="8" name="Imagen 7">
            <a:extLst>
              <a:ext uri="{FF2B5EF4-FFF2-40B4-BE49-F238E27FC236}">
                <a16:creationId xmlns:a16="http://schemas.microsoft.com/office/drawing/2014/main" id="{87B1E046-278E-3795-A3B9-91BE5FAE2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715" y="2682733"/>
            <a:ext cx="5366656" cy="39760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8902585"/>
      </p:ext>
    </p:extLst>
  </p:cSld>
  <p:clrMapOvr>
    <a:masterClrMapping/>
  </p:clrMapOvr>
</p:sld>
</file>

<file path=ppt/theme/theme1.xml><?xml version="1.0" encoding="utf-8"?>
<a:theme xmlns:a="http://schemas.openxmlformats.org/drawingml/2006/main" name="Faceta">
  <a:themeElements>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5699</TotalTime>
  <Words>823</Words>
  <Application>Microsoft Office PowerPoint</Application>
  <PresentationFormat>Panorámica</PresentationFormat>
  <Paragraphs>25</Paragraphs>
  <Slides>22</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Algerian</vt:lpstr>
      <vt:lpstr>Arial</vt:lpstr>
      <vt:lpstr>Bookman Old Style</vt:lpstr>
      <vt:lpstr>Calibri</vt:lpstr>
      <vt:lpstr>Trebuchet MS</vt:lpstr>
      <vt:lpstr>Wingdings 3</vt:lpstr>
      <vt:lpstr>Faceta</vt:lpstr>
      <vt:lpstr>Presentación de PowerPoint</vt:lpstr>
      <vt:lpstr>Presentación de PowerPoint</vt:lpstr>
      <vt:lpstr>Iniciando el año 2025 recibimos la visita del Ing. Clemente Bravo, Prefecto de la Provincia de El Oro, quien junto a su equipo técnico realizó un recorrido por la parroquia Piedras para constatar los trabajos de colocación de material de mejoramiento en las calles céntricas, labores previas a la colocación de la carpeta asfáltica. Como presidenta del Gobierno Parroquial Rural de Piedras, participé activamente en este recorrido, reafirmando el compromiso de continuar gestionando obras que permitan mejorar la vialidad y la calidad de vida de nuestros habitantes.</vt:lpstr>
      <vt:lpstr>Presentación de PowerPoint</vt:lpstr>
      <vt:lpstr>Presentación de PowerPoint</vt:lpstr>
      <vt:lpstr>En coordinación con el Cuerpo de Bomberos de SARACAY, el señor Jorge Homero Ochoa, Presidente del Gad Parroquial de Saracay y la Tenencia Política de Piedras, se realizaron en varias ocasiones mingas de fumigación en la vía principal Saracay–Piedras–El Carmen.</vt:lpstr>
      <vt:lpstr>Participe del evento de la graduación de la Escuela de Fortalecimiento Productivo Pecuario, nuestros graduados han trabajado arduamente, adquiriendo conocimientos y habilidades que sin duda transformarán el futuro de la producción pecuaria en nuestra comunidad.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autónomo descentralizado  parroquial rural de bellamaria</dc:title>
  <dc:creator>GAD BELLAMARIA</dc:creator>
  <cp:lastModifiedBy>t55865</cp:lastModifiedBy>
  <cp:revision>218</cp:revision>
  <dcterms:created xsi:type="dcterms:W3CDTF">2021-06-23T14:37:07Z</dcterms:created>
  <dcterms:modified xsi:type="dcterms:W3CDTF">2026-07-01T19:48:32Z</dcterms:modified>
</cp:coreProperties>
</file>